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0.xml" ContentType="application/vnd.openxmlformats-officedocument.presentationml.notesSlide+xml"/>
  <Override PartName="/ppt/tags/tag10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53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686" r:id="rId2"/>
    <p:sldId id="629" r:id="rId3"/>
    <p:sldId id="421" r:id="rId4"/>
    <p:sldId id="422" r:id="rId5"/>
    <p:sldId id="423" r:id="rId6"/>
    <p:sldId id="424" r:id="rId7"/>
    <p:sldId id="425" r:id="rId8"/>
    <p:sldId id="427" r:id="rId9"/>
    <p:sldId id="426" r:id="rId10"/>
    <p:sldId id="438" r:id="rId11"/>
    <p:sldId id="642" r:id="rId12"/>
    <p:sldId id="465" r:id="rId13"/>
    <p:sldId id="440" r:id="rId14"/>
    <p:sldId id="648" r:id="rId15"/>
    <p:sldId id="649" r:id="rId16"/>
    <p:sldId id="650" r:id="rId17"/>
    <p:sldId id="651" r:id="rId18"/>
    <p:sldId id="65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2" r:id="rId27"/>
    <p:sldId id="676" r:id="rId28"/>
    <p:sldId id="674" r:id="rId29"/>
    <p:sldId id="677" r:id="rId30"/>
    <p:sldId id="657" r:id="rId31"/>
    <p:sldId id="680" r:id="rId32"/>
    <p:sldId id="681" r:id="rId33"/>
    <p:sldId id="682" r:id="rId34"/>
    <p:sldId id="683" r:id="rId35"/>
    <p:sldId id="660" r:id="rId36"/>
    <p:sldId id="684" r:id="rId37"/>
    <p:sldId id="675" r:id="rId38"/>
    <p:sldId id="661" r:id="rId39"/>
    <p:sldId id="466" r:id="rId40"/>
    <p:sldId id="467" r:id="rId41"/>
    <p:sldId id="491" r:id="rId42"/>
    <p:sldId id="490" r:id="rId43"/>
    <p:sldId id="470" r:id="rId44"/>
    <p:sldId id="493" r:id="rId45"/>
    <p:sldId id="494" r:id="rId46"/>
    <p:sldId id="495" r:id="rId47"/>
    <p:sldId id="496" r:id="rId48"/>
    <p:sldId id="497" r:id="rId49"/>
    <p:sldId id="499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511" r:id="rId58"/>
    <p:sldId id="512" r:id="rId59"/>
    <p:sldId id="513" r:id="rId60"/>
    <p:sldId id="590" r:id="rId61"/>
    <p:sldId id="552" r:id="rId62"/>
    <p:sldId id="554" r:id="rId63"/>
    <p:sldId id="553" r:id="rId64"/>
    <p:sldId id="716" r:id="rId65"/>
    <p:sldId id="717" r:id="rId66"/>
    <p:sldId id="718" r:id="rId67"/>
    <p:sldId id="719" r:id="rId68"/>
    <p:sldId id="720" r:id="rId69"/>
    <p:sldId id="721" r:id="rId70"/>
    <p:sldId id="722" r:id="rId71"/>
    <p:sldId id="723" r:id="rId72"/>
    <p:sldId id="724" r:id="rId73"/>
    <p:sldId id="725" r:id="rId74"/>
    <p:sldId id="726" r:id="rId75"/>
    <p:sldId id="727" r:id="rId76"/>
    <p:sldId id="728" r:id="rId77"/>
    <p:sldId id="72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88942" autoAdjust="0"/>
  </p:normalViewPr>
  <p:slideViewPr>
    <p:cSldViewPr snapToGrid="0" snapToObjects="1">
      <p:cViewPr>
        <p:scale>
          <a:sx n="68" d="100"/>
          <a:sy n="68" d="100"/>
        </p:scale>
        <p:origin x="2792" y="1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Relationship Id="rId2" Type="http://schemas.openxmlformats.org/officeDocument/2006/relationships/image" Target="../media/image10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FD33-095A-8641-B2BF-F9F47ADD317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A4BFF-0DAA-AD48-9FEA-59BA5445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13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14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15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04141-2223-4400-B17F-8827A2B0492F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16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AC11FB9-01DC-4749-863F-C5A4B592CD48}" type="slidenum">
              <a:rPr lang="en-US" sz="1200">
                <a:latin typeface="Calibri" charset="0"/>
                <a:cs typeface="Arial" charset="0"/>
              </a:rPr>
              <a:pPr eaLnBrk="1" hangingPunct="1"/>
              <a:t>17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18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19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20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21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22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23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24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25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26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27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28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29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30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31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32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33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aseline="0" dirty="0" smtClean="0">
              <a:latin typeface="Times" charset="0"/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eaLnBrk="1" hangingPunct="1"/>
            <a:fld id="{8BF6F4CC-4D1A-7846-A746-EF73448AE8A5}" type="slidenum">
              <a:rPr lang="en-US" sz="1200">
                <a:latin typeface="Calibri" charset="0"/>
                <a:cs typeface="Arial" charset="0"/>
              </a:rPr>
              <a:pPr eaLnBrk="1" hangingPunct="1"/>
              <a:t>34</a:t>
            </a:fld>
            <a:endParaRPr lang="en-US" sz="1200">
              <a:latin typeface="Calibri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F7EB81E-636E-1F4E-8B58-E0FA68DAAF19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017EB74-9883-9E43-8187-FA772C32651D}" type="slidenum">
              <a:rPr lang="en-US"/>
              <a:pPr/>
              <a:t>51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E78DFE9-0F1D-D445-AE32-576316E89F66}" type="slidenum">
              <a:rPr lang="en-US"/>
              <a:pPr/>
              <a:t>52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685EE49-87A7-B54E-B2A7-76E1A9D9855F}" type="slidenum">
              <a:rPr lang="en-US"/>
              <a:pPr/>
              <a:t>53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405DF91-7915-C04E-9E27-F77D6ECA2C4D}" type="slidenum">
              <a:rPr lang="en-US"/>
              <a:pPr/>
              <a:t>55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A4BFF-0DAA-AD48-9FEA-59BA5445D9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31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1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1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42950" lvl="1" indent="-285750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B6B19-4D4F-4E17-93AB-B29761E57953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7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C2C0-AE88-2443-8374-4F6381DBA5B4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jpg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1.jpg"/><Relationship Id="rId8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30.emf"/><Relationship Id="rId7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7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7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jpg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7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jpg"/><Relationship Id="rId9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7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7.emf"/><Relationship Id="rId9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3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3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jpg"/><Relationship Id="rId9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jpg"/><Relationship Id="rId5" Type="http://schemas.openxmlformats.org/officeDocument/2006/relationships/image" Target="../media/image23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3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4.jpg"/><Relationship Id="rId8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23.emf"/><Relationship Id="rId5" Type="http://schemas.openxmlformats.org/officeDocument/2006/relationships/image" Target="../media/image20.jpg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jpg"/><Relationship Id="rId5" Type="http://schemas.openxmlformats.org/officeDocument/2006/relationships/image" Target="../media/image48.jpg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jpg"/><Relationship Id="rId5" Type="http://schemas.openxmlformats.org/officeDocument/2006/relationships/image" Target="../media/image43.jpg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jpg"/><Relationship Id="rId5" Type="http://schemas.openxmlformats.org/officeDocument/2006/relationships/image" Target="../media/image49.jpg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slideLayout" Target="../slideLayouts/slideLayout7.xml"/><Relationship Id="rId24" Type="http://schemas.openxmlformats.org/officeDocument/2006/relationships/notesSlide" Target="../notesSlides/notesSlide37.xml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52.xml.rels><?xml version="1.0" encoding="UTF-8" standalone="yes"?>
<Relationships xmlns="http://schemas.openxmlformats.org/package/2006/relationships"><Relationship Id="rId20" Type="http://schemas.openxmlformats.org/officeDocument/2006/relationships/tags" Target="../tags/tag42.xml"/><Relationship Id="rId21" Type="http://schemas.openxmlformats.org/officeDocument/2006/relationships/tags" Target="../tags/tag43.xml"/><Relationship Id="rId22" Type="http://schemas.openxmlformats.org/officeDocument/2006/relationships/tags" Target="../tags/tag44.xml"/><Relationship Id="rId23" Type="http://schemas.openxmlformats.org/officeDocument/2006/relationships/tags" Target="../tags/tag45.xml"/><Relationship Id="rId24" Type="http://schemas.openxmlformats.org/officeDocument/2006/relationships/tags" Target="../tags/tag46.xml"/><Relationship Id="rId25" Type="http://schemas.openxmlformats.org/officeDocument/2006/relationships/tags" Target="../tags/tag47.xml"/><Relationship Id="rId26" Type="http://schemas.openxmlformats.org/officeDocument/2006/relationships/tags" Target="../tags/tag48.xml"/><Relationship Id="rId27" Type="http://schemas.openxmlformats.org/officeDocument/2006/relationships/tags" Target="../tags/tag49.xml"/><Relationship Id="rId28" Type="http://schemas.openxmlformats.org/officeDocument/2006/relationships/tags" Target="../tags/tag50.xml"/><Relationship Id="rId29" Type="http://schemas.openxmlformats.org/officeDocument/2006/relationships/tags" Target="../tags/tag51.xml"/><Relationship Id="rId1" Type="http://schemas.openxmlformats.org/officeDocument/2006/relationships/tags" Target="../tags/tag23.xml"/><Relationship Id="rId2" Type="http://schemas.openxmlformats.org/officeDocument/2006/relationships/tags" Target="../tags/tag24.xml"/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tags" Target="../tags/tag27.xml"/><Relationship Id="rId30" Type="http://schemas.openxmlformats.org/officeDocument/2006/relationships/tags" Target="../tags/tag52.xml"/><Relationship Id="rId31" Type="http://schemas.openxmlformats.org/officeDocument/2006/relationships/slideLayout" Target="../slideLayouts/slideLayout7.xml"/><Relationship Id="rId32" Type="http://schemas.openxmlformats.org/officeDocument/2006/relationships/notesSlide" Target="../notesSlides/notesSlide38.xml"/><Relationship Id="rId9" Type="http://schemas.openxmlformats.org/officeDocument/2006/relationships/tags" Target="../tags/tag31.xml"/><Relationship Id="rId6" Type="http://schemas.openxmlformats.org/officeDocument/2006/relationships/tags" Target="../tags/tag28.xml"/><Relationship Id="rId7" Type="http://schemas.openxmlformats.org/officeDocument/2006/relationships/tags" Target="../tags/tag29.xml"/><Relationship Id="rId8" Type="http://schemas.openxmlformats.org/officeDocument/2006/relationships/tags" Target="../tags/tag30.xml"/><Relationship Id="rId33" Type="http://schemas.openxmlformats.org/officeDocument/2006/relationships/image" Target="../media/image75.png"/><Relationship Id="rId34" Type="http://schemas.openxmlformats.org/officeDocument/2006/relationships/image" Target="../media/image76.png"/><Relationship Id="rId35" Type="http://schemas.openxmlformats.org/officeDocument/2006/relationships/image" Target="../media/image77.png"/><Relationship Id="rId10" Type="http://schemas.openxmlformats.org/officeDocument/2006/relationships/tags" Target="../tags/tag32.xml"/><Relationship Id="rId11" Type="http://schemas.openxmlformats.org/officeDocument/2006/relationships/tags" Target="../tags/tag33.xml"/><Relationship Id="rId12" Type="http://schemas.openxmlformats.org/officeDocument/2006/relationships/tags" Target="../tags/tag34.xml"/><Relationship Id="rId13" Type="http://schemas.openxmlformats.org/officeDocument/2006/relationships/tags" Target="../tags/tag35.xml"/><Relationship Id="rId14" Type="http://schemas.openxmlformats.org/officeDocument/2006/relationships/tags" Target="../tags/tag36.xml"/><Relationship Id="rId15" Type="http://schemas.openxmlformats.org/officeDocument/2006/relationships/tags" Target="../tags/tag37.xml"/><Relationship Id="rId16" Type="http://schemas.openxmlformats.org/officeDocument/2006/relationships/tags" Target="../tags/tag38.xml"/><Relationship Id="rId17" Type="http://schemas.openxmlformats.org/officeDocument/2006/relationships/tags" Target="../tags/tag39.xml"/><Relationship Id="rId18" Type="http://schemas.openxmlformats.org/officeDocument/2006/relationships/tags" Target="../tags/tag40.xml"/><Relationship Id="rId19" Type="http://schemas.openxmlformats.org/officeDocument/2006/relationships/tags" Target="../tags/tag41.xml"/></Relationships>
</file>

<file path=ppt/slides/_rels/slide53.xml.rels><?xml version="1.0" encoding="UTF-8" standalone="yes"?>
<Relationships xmlns="http://schemas.openxmlformats.org/package/2006/relationships"><Relationship Id="rId20" Type="http://schemas.openxmlformats.org/officeDocument/2006/relationships/tags" Target="../tags/tag72.xml"/><Relationship Id="rId21" Type="http://schemas.openxmlformats.org/officeDocument/2006/relationships/tags" Target="../tags/tag73.xml"/><Relationship Id="rId22" Type="http://schemas.openxmlformats.org/officeDocument/2006/relationships/tags" Target="../tags/tag74.xml"/><Relationship Id="rId23" Type="http://schemas.openxmlformats.org/officeDocument/2006/relationships/tags" Target="../tags/tag75.xml"/><Relationship Id="rId24" Type="http://schemas.openxmlformats.org/officeDocument/2006/relationships/tags" Target="../tags/tag76.xml"/><Relationship Id="rId25" Type="http://schemas.openxmlformats.org/officeDocument/2006/relationships/tags" Target="../tags/tag77.xml"/><Relationship Id="rId26" Type="http://schemas.openxmlformats.org/officeDocument/2006/relationships/tags" Target="../tags/tag78.xml"/><Relationship Id="rId27" Type="http://schemas.openxmlformats.org/officeDocument/2006/relationships/tags" Target="../tags/tag79.xml"/><Relationship Id="rId28" Type="http://schemas.openxmlformats.org/officeDocument/2006/relationships/tags" Target="../tags/tag80.xml"/><Relationship Id="rId29" Type="http://schemas.openxmlformats.org/officeDocument/2006/relationships/tags" Target="../tags/tag81.xml"/><Relationship Id="rId1" Type="http://schemas.openxmlformats.org/officeDocument/2006/relationships/tags" Target="../tags/tag53.xml"/><Relationship Id="rId2" Type="http://schemas.openxmlformats.org/officeDocument/2006/relationships/tags" Target="../tags/tag54.xml"/><Relationship Id="rId3" Type="http://schemas.openxmlformats.org/officeDocument/2006/relationships/tags" Target="../tags/tag55.xml"/><Relationship Id="rId4" Type="http://schemas.openxmlformats.org/officeDocument/2006/relationships/tags" Target="../tags/tag56.xml"/><Relationship Id="rId5" Type="http://schemas.openxmlformats.org/officeDocument/2006/relationships/tags" Target="../tags/tag57.xml"/><Relationship Id="rId30" Type="http://schemas.openxmlformats.org/officeDocument/2006/relationships/tags" Target="../tags/tag82.xml"/><Relationship Id="rId31" Type="http://schemas.openxmlformats.org/officeDocument/2006/relationships/tags" Target="../tags/tag83.xml"/><Relationship Id="rId32" Type="http://schemas.openxmlformats.org/officeDocument/2006/relationships/tags" Target="../tags/tag84.xml"/><Relationship Id="rId9" Type="http://schemas.openxmlformats.org/officeDocument/2006/relationships/tags" Target="../tags/tag61.xml"/><Relationship Id="rId6" Type="http://schemas.openxmlformats.org/officeDocument/2006/relationships/tags" Target="../tags/tag58.xml"/><Relationship Id="rId7" Type="http://schemas.openxmlformats.org/officeDocument/2006/relationships/tags" Target="../tags/tag59.xml"/><Relationship Id="rId8" Type="http://schemas.openxmlformats.org/officeDocument/2006/relationships/tags" Target="../tags/tag60.xml"/><Relationship Id="rId33" Type="http://schemas.openxmlformats.org/officeDocument/2006/relationships/tags" Target="../tags/tag85.xml"/><Relationship Id="rId34" Type="http://schemas.openxmlformats.org/officeDocument/2006/relationships/tags" Target="../tags/tag86.xml"/><Relationship Id="rId35" Type="http://schemas.openxmlformats.org/officeDocument/2006/relationships/tags" Target="../tags/tag87.xml"/><Relationship Id="rId36" Type="http://schemas.openxmlformats.org/officeDocument/2006/relationships/slideLayout" Target="../slideLayouts/slideLayout7.xml"/><Relationship Id="rId10" Type="http://schemas.openxmlformats.org/officeDocument/2006/relationships/tags" Target="../tags/tag62.xml"/><Relationship Id="rId11" Type="http://schemas.openxmlformats.org/officeDocument/2006/relationships/tags" Target="../tags/tag63.xml"/><Relationship Id="rId12" Type="http://schemas.openxmlformats.org/officeDocument/2006/relationships/tags" Target="../tags/tag64.xml"/><Relationship Id="rId13" Type="http://schemas.openxmlformats.org/officeDocument/2006/relationships/tags" Target="../tags/tag65.xml"/><Relationship Id="rId14" Type="http://schemas.openxmlformats.org/officeDocument/2006/relationships/tags" Target="../tags/tag66.xml"/><Relationship Id="rId15" Type="http://schemas.openxmlformats.org/officeDocument/2006/relationships/tags" Target="../tags/tag67.xml"/><Relationship Id="rId16" Type="http://schemas.openxmlformats.org/officeDocument/2006/relationships/tags" Target="../tags/tag68.xml"/><Relationship Id="rId17" Type="http://schemas.openxmlformats.org/officeDocument/2006/relationships/tags" Target="../tags/tag69.xml"/><Relationship Id="rId18" Type="http://schemas.openxmlformats.org/officeDocument/2006/relationships/tags" Target="../tags/tag70.xml"/><Relationship Id="rId19" Type="http://schemas.openxmlformats.org/officeDocument/2006/relationships/tags" Target="../tags/tag71.xml"/><Relationship Id="rId37" Type="http://schemas.openxmlformats.org/officeDocument/2006/relationships/notesSlide" Target="../notesSlides/notesSlide39.xml"/><Relationship Id="rId38" Type="http://schemas.openxmlformats.org/officeDocument/2006/relationships/image" Target="../media/image78.png"/><Relationship Id="rId39" Type="http://schemas.openxmlformats.org/officeDocument/2006/relationships/image" Target="../media/image76.png"/><Relationship Id="rId40" Type="http://schemas.openxmlformats.org/officeDocument/2006/relationships/image" Target="../media/image79.png"/><Relationship Id="rId41" Type="http://schemas.openxmlformats.org/officeDocument/2006/relationships/image" Target="../media/image80.png"/><Relationship Id="rId42" Type="http://schemas.openxmlformats.org/officeDocument/2006/relationships/image" Target="../media/image81.emf"/><Relationship Id="rId43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20" Type="http://schemas.openxmlformats.org/officeDocument/2006/relationships/tags" Target="../tags/tag108.xml"/><Relationship Id="rId21" Type="http://schemas.openxmlformats.org/officeDocument/2006/relationships/slideLayout" Target="../slideLayouts/slideLayout7.xml"/><Relationship Id="rId22" Type="http://schemas.openxmlformats.org/officeDocument/2006/relationships/notesSlide" Target="../notesSlides/notesSlide40.xml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79.png"/><Relationship Id="rId26" Type="http://schemas.openxmlformats.org/officeDocument/2006/relationships/image" Target="../media/image85.png"/><Relationship Id="rId27" Type="http://schemas.openxmlformats.org/officeDocument/2006/relationships/image" Target="../media/image86.png"/><Relationship Id="rId28" Type="http://schemas.openxmlformats.org/officeDocument/2006/relationships/image" Target="../media/image87.png"/><Relationship Id="rId29" Type="http://schemas.openxmlformats.org/officeDocument/2006/relationships/image" Target="../media/image88.png"/><Relationship Id="rId30" Type="http://schemas.openxmlformats.org/officeDocument/2006/relationships/image" Target="../media/image89.png"/><Relationship Id="rId10" Type="http://schemas.openxmlformats.org/officeDocument/2006/relationships/tags" Target="../tags/tag98.xml"/><Relationship Id="rId11" Type="http://schemas.openxmlformats.org/officeDocument/2006/relationships/tags" Target="../tags/tag99.xml"/><Relationship Id="rId12" Type="http://schemas.openxmlformats.org/officeDocument/2006/relationships/tags" Target="../tags/tag100.xml"/><Relationship Id="rId13" Type="http://schemas.openxmlformats.org/officeDocument/2006/relationships/tags" Target="../tags/tag101.xml"/><Relationship Id="rId14" Type="http://schemas.openxmlformats.org/officeDocument/2006/relationships/tags" Target="../tags/tag102.xml"/><Relationship Id="rId15" Type="http://schemas.openxmlformats.org/officeDocument/2006/relationships/tags" Target="../tags/tag103.xml"/><Relationship Id="rId16" Type="http://schemas.openxmlformats.org/officeDocument/2006/relationships/tags" Target="../tags/tag104.xml"/><Relationship Id="rId17" Type="http://schemas.openxmlformats.org/officeDocument/2006/relationships/tags" Target="../tags/tag105.xml"/><Relationship Id="rId18" Type="http://schemas.openxmlformats.org/officeDocument/2006/relationships/tags" Target="../tags/tag106.xml"/><Relationship Id="rId19" Type="http://schemas.openxmlformats.org/officeDocument/2006/relationships/tags" Target="../tags/tag107.xml"/><Relationship Id="rId1" Type="http://schemas.openxmlformats.org/officeDocument/2006/relationships/tags" Target="../tags/tag89.xml"/><Relationship Id="rId2" Type="http://schemas.openxmlformats.org/officeDocument/2006/relationships/tags" Target="../tags/tag90.xml"/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tags" Target="../tags/tag94.xml"/><Relationship Id="rId7" Type="http://schemas.openxmlformats.org/officeDocument/2006/relationships/tags" Target="../tags/tag95.xml"/><Relationship Id="rId8" Type="http://schemas.openxmlformats.org/officeDocument/2006/relationships/tags" Target="../tags/tag9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91.png"/><Relationship Id="rId1" Type="http://schemas.openxmlformats.org/officeDocument/2006/relationships/tags" Target="../tags/tag109.x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92.png"/><Relationship Id="rId6" Type="http://schemas.openxmlformats.org/officeDocument/2006/relationships/image" Target="../media/image9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8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9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0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0.w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emf"/><Relationship Id="rId1" Type="http://schemas.openxmlformats.org/officeDocument/2006/relationships/tags" Target="../tags/tag110.xml"/><Relationship Id="rId2" Type="http://schemas.openxmlformats.org/officeDocument/2006/relationships/tags" Target="../tags/tag111.xml"/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tags" Target="../tags/tag114.xml"/><Relationship Id="rId6" Type="http://schemas.openxmlformats.org/officeDocument/2006/relationships/tags" Target="../tags/tag11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3.xml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12.png"/><Relationship Id="rId6" Type="http://schemas.openxmlformats.org/officeDocument/2006/relationships/image" Target="../media/image113.emf"/><Relationship Id="rId1" Type="http://schemas.openxmlformats.org/officeDocument/2006/relationships/tags" Target="../tags/tag116.x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4.png"/><Relationship Id="rId5" Type="http://schemas.openxmlformats.org/officeDocument/2006/relationships/image" Target="../media/image119.emf"/><Relationship Id="rId6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9" Type="http://schemas.openxmlformats.org/officeDocument/2006/relationships/image" Target="../media/image121.png"/><Relationship Id="rId1" Type="http://schemas.openxmlformats.org/officeDocument/2006/relationships/tags" Target="../tags/tag117.x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4.png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11.png"/><Relationship Id="rId1" Type="http://schemas.openxmlformats.org/officeDocument/2006/relationships/tags" Target="../tags/tag118.x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4.png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11.png"/><Relationship Id="rId11" Type="http://schemas.openxmlformats.org/officeDocument/2006/relationships/image" Target="../media/image124.png"/><Relationship Id="rId1" Type="http://schemas.openxmlformats.org/officeDocument/2006/relationships/tags" Target="../tags/tag119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103.png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7" Type="http://schemas.openxmlformats.org/officeDocument/2006/relationships/image" Target="../media/image112.png"/><Relationship Id="rId1" Type="http://schemas.openxmlformats.org/officeDocument/2006/relationships/tags" Target="../tags/tag120.x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 (Body)"/>
                <a:cs typeface="Calibri (Body)"/>
              </a:rPr>
              <a:t>Concepte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și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aplicații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în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br>
              <a:rPr lang="en-US" dirty="0" smtClean="0">
                <a:latin typeface="Calibri (Body)"/>
                <a:cs typeface="Calibri (Body)"/>
              </a:rPr>
            </a:br>
            <a:r>
              <a:rPr lang="en-US" dirty="0" err="1" smtClean="0">
                <a:latin typeface="Calibri (Body)"/>
                <a:cs typeface="Calibri (Body)"/>
              </a:rPr>
              <a:t>Vederea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Artificială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 err="1">
                <a:solidFill>
                  <a:schemeClr val="tx1"/>
                </a:solidFill>
                <a:latin typeface="Calibri (Body)"/>
                <a:cs typeface="Calibri (Body)"/>
              </a:rPr>
              <a:t>Radu</a:t>
            </a:r>
            <a:r>
              <a:rPr lang="en-US" sz="3000" dirty="0">
                <a:solidFill>
                  <a:schemeClr val="tx1"/>
                </a:solidFill>
                <a:latin typeface="Calibri (Body)"/>
                <a:cs typeface="Calibri (Body)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Ionescu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						Bogdan 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Alexe</a:t>
            </a:r>
            <a:endParaRPr lang="en-US" sz="3600" dirty="0" smtClean="0">
              <a:latin typeface="Calibri (Body)"/>
              <a:cs typeface="Calibri (Body)"/>
            </a:endParaRPr>
          </a:p>
          <a:p>
            <a:endParaRPr lang="en-US" sz="2700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Cursul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3 </a:t>
            </a: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anul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III,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I, 2016-2017</a:t>
            </a:r>
          </a:p>
          <a:p>
            <a:endParaRPr lang="en-US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7516" y="43630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>
                <a:solidFill>
                  <a:srgbClr val="0000FF"/>
                </a:solidFill>
                <a:latin typeface="Calibri (Body)"/>
                <a:cs typeface="Calibri (Body)"/>
              </a:rPr>
              <a:t>b</a:t>
            </a:r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ogdan.alexe@fmi.unibuc.ro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201" y="43630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raducu.ionescu@gmail.com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108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1/27*ones(3,3);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3521"/>
              </p:ext>
            </p:extLst>
          </p:nvPr>
        </p:nvGraphicFramePr>
        <p:xfrm>
          <a:off x="5140325" y="1249363"/>
          <a:ext cx="34671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2" name="Equation" r:id="rId5" imgW="1752600" imgH="774700" progId="Equation.3">
                  <p:embed/>
                </p:oleObj>
              </mc:Choice>
              <mc:Fallback>
                <p:oleObj name="Equation" r:id="rId5" imgW="17526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325" y="1249363"/>
                        <a:ext cx="3467100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bolt_f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5"/>
            <a:ext cx="4311262" cy="31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5"/>
            <a:ext cx="8398570" cy="504681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Pentru</a:t>
            </a:r>
            <a:r>
              <a:rPr lang="en-US" sz="2800" dirty="0" smtClean="0"/>
              <a:t> </a:t>
            </a:r>
            <a:r>
              <a:rPr lang="en-US" sz="2800" dirty="0" err="1" smtClean="0"/>
              <a:t>fiecare</a:t>
            </a:r>
            <a:r>
              <a:rPr lang="en-US" sz="2800" dirty="0" smtClean="0"/>
              <a:t> pixel din imagine </a:t>
            </a:r>
            <a:r>
              <a:rPr lang="en-US" sz="2800" dirty="0" err="1" smtClean="0"/>
              <a:t>calculează</a:t>
            </a:r>
            <a:r>
              <a:rPr lang="en-US" sz="2800" dirty="0" smtClean="0"/>
              <a:t> o </a:t>
            </a:r>
            <a:r>
              <a:rPr lang="en-US" sz="2800" dirty="0" err="1" smtClean="0"/>
              <a:t>funcție</a:t>
            </a:r>
            <a:r>
              <a:rPr lang="en-US" sz="2800" dirty="0" smtClean="0"/>
              <a:t> </a:t>
            </a:r>
            <a:r>
              <a:rPr lang="en-US" sz="2800" dirty="0" err="1" smtClean="0"/>
              <a:t>pe</a:t>
            </a:r>
            <a:r>
              <a:rPr lang="en-US" sz="2800" dirty="0" smtClean="0"/>
              <a:t> </a:t>
            </a:r>
            <a:r>
              <a:rPr lang="en-US" sz="2800" dirty="0" err="1" smtClean="0"/>
              <a:t>baza</a:t>
            </a:r>
            <a:r>
              <a:rPr lang="en-US" sz="2800" dirty="0" smtClean="0"/>
              <a:t> </a:t>
            </a:r>
            <a:r>
              <a:rPr lang="en-US" sz="2800" dirty="0" err="1" smtClean="0"/>
              <a:t>vecinătății</a:t>
            </a:r>
            <a:r>
              <a:rPr lang="en-US" sz="2800" dirty="0" smtClean="0"/>
              <a:t> </a:t>
            </a:r>
            <a:r>
              <a:rPr lang="en-US" sz="2800" dirty="0" err="1" smtClean="0"/>
              <a:t>lui</a:t>
            </a:r>
            <a:endParaRPr lang="en-US" sz="2800" dirty="0" smtClean="0"/>
          </a:p>
          <a:p>
            <a:pPr lvl="1"/>
            <a:r>
              <a:rPr lang="en-US" sz="2400" dirty="0" err="1"/>
              <a:t>f</a:t>
            </a:r>
            <a:r>
              <a:rPr lang="en-US" sz="2400" dirty="0" err="1" smtClean="0"/>
              <a:t>uncția</a:t>
            </a:r>
            <a:r>
              <a:rPr lang="en-US" sz="2400" dirty="0" smtClean="0"/>
              <a:t> e </a:t>
            </a:r>
            <a:r>
              <a:rPr lang="en-US" sz="2400" dirty="0" err="1" smtClean="0"/>
              <a:t>specificată</a:t>
            </a:r>
            <a:r>
              <a:rPr lang="en-US" sz="2400" dirty="0" smtClean="0"/>
              <a:t> de un </a:t>
            </a:r>
            <a:r>
              <a:rPr lang="en-US" sz="2400" dirty="0" err="1" smtClean="0"/>
              <a:t>filtru</a:t>
            </a:r>
            <a:r>
              <a:rPr lang="en-US" sz="2400" dirty="0" smtClean="0"/>
              <a:t> (</a:t>
            </a:r>
            <a:r>
              <a:rPr lang="en-US" sz="2400" dirty="0" err="1" smtClean="0"/>
              <a:t>mască</a:t>
            </a:r>
            <a:r>
              <a:rPr lang="en-US" sz="2400" dirty="0" smtClean="0"/>
              <a:t>, kernel), cum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combinăm</a:t>
            </a:r>
            <a:r>
              <a:rPr lang="en-US" sz="2400" dirty="0" smtClean="0"/>
              <a:t> </a:t>
            </a:r>
            <a:r>
              <a:rPr lang="en-US" sz="2400" dirty="0" err="1" smtClean="0"/>
              <a:t>pixelii</a:t>
            </a:r>
            <a:r>
              <a:rPr lang="en-US" sz="2400" dirty="0" smtClean="0"/>
              <a:t> din </a:t>
            </a:r>
            <a:r>
              <a:rPr lang="en-US" sz="2400" dirty="0" err="1" smtClean="0"/>
              <a:t>vecinătate</a:t>
            </a:r>
            <a:endParaRPr lang="en-US" sz="2400" dirty="0" smtClean="0"/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err="1" smtClean="0"/>
              <a:t>Aplicații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err="1" smtClean="0"/>
              <a:t>reducerea</a:t>
            </a:r>
            <a:r>
              <a:rPr lang="en-US" sz="2400" dirty="0" smtClean="0"/>
              <a:t> </a:t>
            </a:r>
            <a:r>
              <a:rPr lang="en-US" sz="2400" dirty="0" err="1" smtClean="0"/>
              <a:t>zgomotului</a:t>
            </a:r>
            <a:r>
              <a:rPr lang="en-US" sz="2400" dirty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</a:t>
            </a:r>
            <a:r>
              <a:rPr lang="en-US" sz="2400" dirty="0" smtClean="0"/>
              <a:t> (</a:t>
            </a:r>
            <a:r>
              <a:rPr lang="en-US" sz="2400" dirty="0" err="1" smtClean="0"/>
              <a:t>cursul</a:t>
            </a:r>
            <a:r>
              <a:rPr lang="en-US" sz="2400" dirty="0" smtClean="0"/>
              <a:t> </a:t>
            </a:r>
            <a:r>
              <a:rPr lang="en-US" sz="2400" dirty="0" err="1" smtClean="0"/>
              <a:t>trecut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găsirea</a:t>
            </a:r>
            <a:r>
              <a:rPr lang="en-US" sz="2400" dirty="0" smtClean="0"/>
              <a:t> </a:t>
            </a:r>
            <a:r>
              <a:rPr lang="en-US" sz="2400" dirty="0" err="1" smtClean="0"/>
              <a:t>şabloanelor</a:t>
            </a:r>
            <a:r>
              <a:rPr lang="en-US" sz="2400" dirty="0" smtClean="0"/>
              <a:t> (</a:t>
            </a:r>
            <a:r>
              <a:rPr lang="en-US" sz="2400" dirty="0" err="1" smtClean="0"/>
              <a:t>cursul</a:t>
            </a:r>
            <a:r>
              <a:rPr lang="en-US" sz="2400" dirty="0" smtClean="0"/>
              <a:t> de </a:t>
            </a:r>
            <a:r>
              <a:rPr lang="en-US" sz="2400" dirty="0" err="1" smtClean="0"/>
              <a:t>azi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/>
              <a:t>r</a:t>
            </a:r>
            <a:r>
              <a:rPr lang="en-US" sz="2400" dirty="0" err="1" smtClean="0"/>
              <a:t>edimensionarea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imaginilor</a:t>
            </a:r>
            <a:r>
              <a:rPr lang="en-US" sz="2400" dirty="0" smtClean="0"/>
              <a:t> (</a:t>
            </a:r>
            <a:r>
              <a:rPr lang="en-US" sz="2400" dirty="0" err="1" smtClean="0"/>
              <a:t>cursul</a:t>
            </a:r>
            <a:r>
              <a:rPr lang="en-US" sz="2400" dirty="0" smtClean="0"/>
              <a:t> de </a:t>
            </a:r>
            <a:r>
              <a:rPr lang="en-US" sz="2400" dirty="0" err="1" smtClean="0"/>
              <a:t>azi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/>
              <a:t>e</a:t>
            </a:r>
            <a:r>
              <a:rPr lang="en-US" sz="2400" dirty="0" err="1" smtClean="0"/>
              <a:t>xtragerea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informației</a:t>
            </a:r>
            <a:r>
              <a:rPr lang="en-US" sz="2400" dirty="0" smtClean="0"/>
              <a:t> (</a:t>
            </a:r>
            <a:r>
              <a:rPr lang="en-US" sz="2400" dirty="0" err="1" smtClean="0"/>
              <a:t>muchii</a:t>
            </a:r>
            <a:r>
              <a:rPr lang="en-US" sz="2400" dirty="0" smtClean="0"/>
              <a:t>, </a:t>
            </a:r>
            <a:r>
              <a:rPr lang="en-US" sz="2400" dirty="0" err="1" smtClean="0"/>
              <a:t>textură</a:t>
            </a:r>
            <a:r>
              <a:rPr lang="en-US" sz="2400" dirty="0" smtClean="0"/>
              <a:t> – </a:t>
            </a:r>
            <a:r>
              <a:rPr lang="en-US" sz="2400" dirty="0" err="1" smtClean="0"/>
              <a:t>cursul</a:t>
            </a:r>
            <a:r>
              <a:rPr lang="en-US" sz="2400" dirty="0"/>
              <a:t> </a:t>
            </a:r>
            <a:r>
              <a:rPr lang="en-US" sz="2400" dirty="0" smtClean="0"/>
              <a:t>de </a:t>
            </a:r>
            <a:r>
              <a:rPr lang="en-US" sz="2400" dirty="0" err="1" smtClean="0"/>
              <a:t>azi</a:t>
            </a:r>
            <a:r>
              <a:rPr lang="en-US" sz="2400" dirty="0" smtClean="0"/>
              <a:t> + </a:t>
            </a:r>
            <a:r>
              <a:rPr lang="en-US" sz="2400" dirty="0" err="1" smtClean="0"/>
              <a:t>săpt</a:t>
            </a:r>
            <a:r>
              <a:rPr lang="en-US" sz="2400" dirty="0" smtClean="0"/>
              <a:t> </a:t>
            </a:r>
            <a:r>
              <a:rPr lang="en-US" sz="2400" dirty="0" err="1" smtClean="0"/>
              <a:t>viitoare</a:t>
            </a:r>
            <a:r>
              <a:rPr lang="en-US" sz="2400" dirty="0" smtClean="0"/>
              <a:t>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/>
              <a:t>cursul</a:t>
            </a:r>
            <a:r>
              <a:rPr lang="en-US" sz="4400" dirty="0"/>
              <a:t> </a:t>
            </a:r>
            <a:r>
              <a:rPr lang="en-US" sz="4400" dirty="0" err="1"/>
              <a:t>trecut</a:t>
            </a:r>
            <a:endParaRPr lang="en-US" sz="4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/>
              <a:t>ş</a:t>
            </a:r>
            <a:r>
              <a:rPr lang="en-US" dirty="0" err="1" smtClean="0"/>
              <a:t>abloanelor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(template matching)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- </a:t>
            </a:r>
            <a:r>
              <a:rPr lang="en-US" dirty="0" err="1" smtClean="0"/>
              <a:t>exemplu</a:t>
            </a:r>
            <a:endParaRPr lang="en-US" dirty="0" smtClean="0"/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</a:rPr>
              <a:t>ș</a:t>
            </a:r>
            <a:r>
              <a:rPr lang="en-US" dirty="0" err="1" smtClean="0">
                <a:solidFill>
                  <a:srgbClr val="000000"/>
                </a:solidFill>
              </a:rPr>
              <a:t>ablon</a:t>
            </a:r>
            <a:endParaRPr lang="en-US" dirty="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sens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unic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cea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simplă</a:t>
            </a:r>
            <a:r>
              <a:rPr lang="en-US" sz="2400" dirty="0" smtClean="0"/>
              <a:t> </a:t>
            </a:r>
            <a:r>
              <a:rPr lang="en-US" sz="2400" dirty="0" err="1" smtClean="0"/>
              <a:t>metodă</a:t>
            </a:r>
            <a:r>
              <a:rPr lang="en-US" sz="2400" dirty="0" smtClean="0"/>
              <a:t> de </a:t>
            </a:r>
            <a:r>
              <a:rPr lang="en-US" sz="2400" dirty="0" err="1" smtClean="0"/>
              <a:t>detectare</a:t>
            </a:r>
            <a:r>
              <a:rPr lang="en-US" sz="2400" dirty="0" smtClean="0"/>
              <a:t> a </a:t>
            </a:r>
            <a:r>
              <a:rPr lang="en-US" sz="2400" dirty="0" err="1" smtClean="0"/>
              <a:t>obiectelor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p</a:t>
            </a:r>
            <a:r>
              <a:rPr lang="en-US" sz="2400" dirty="0" err="1" smtClean="0"/>
              <a:t>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pixel din imagine, </a:t>
            </a:r>
            <a:r>
              <a:rPr lang="en-US" sz="2400" dirty="0" err="1" smtClean="0"/>
              <a:t>compară</a:t>
            </a:r>
            <a:r>
              <a:rPr lang="en-US" sz="2400" dirty="0" smtClean="0"/>
              <a:t> </a:t>
            </a:r>
            <a:r>
              <a:rPr lang="en-US" sz="2400" dirty="0" err="1" smtClean="0"/>
              <a:t>şablonul</a:t>
            </a:r>
            <a:r>
              <a:rPr lang="en-US" sz="2400" dirty="0" smtClean="0"/>
              <a:t> cu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</a:t>
            </a:r>
            <a:r>
              <a:rPr lang="en-US" sz="2400" dirty="0" err="1" smtClean="0"/>
              <a:t>centrată</a:t>
            </a:r>
            <a:r>
              <a:rPr lang="en-US" sz="2400" dirty="0" smtClean="0"/>
              <a:t> la </a:t>
            </a:r>
            <a:r>
              <a:rPr lang="en-US" sz="2400" dirty="0" err="1" smtClean="0"/>
              <a:t>acel</a:t>
            </a:r>
            <a:r>
              <a:rPr lang="en-US" sz="2400" dirty="0" smtClean="0"/>
              <a:t> pixel: </a:t>
            </a:r>
            <a:r>
              <a:rPr lang="en-US" sz="2400" dirty="0" err="1" smtClean="0"/>
              <a:t>măsoară</a:t>
            </a:r>
            <a:r>
              <a:rPr lang="en-US" sz="2400" dirty="0" smtClean="0"/>
              <a:t> </a:t>
            </a:r>
            <a:r>
              <a:rPr lang="en-US" sz="2400" dirty="0" err="1" smtClean="0"/>
              <a:t>cât</a:t>
            </a:r>
            <a:r>
              <a:rPr lang="en-US" sz="2400" dirty="0" smtClean="0"/>
              <a:t> de bine se </a:t>
            </a:r>
            <a:r>
              <a:rPr lang="en-US" sz="2400" dirty="0" err="1" smtClean="0"/>
              <a:t>aseamănă</a:t>
            </a:r>
            <a:r>
              <a:rPr lang="en-US" sz="2400" dirty="0" smtClean="0"/>
              <a:t>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cu </a:t>
            </a:r>
            <a:r>
              <a:rPr lang="en-US" sz="2400" dirty="0" err="1"/>
              <a:t>ș</a:t>
            </a:r>
            <a:r>
              <a:rPr lang="en-US" sz="2400" dirty="0" err="1" smtClean="0"/>
              <a:t>ablonul</a:t>
            </a:r>
            <a:r>
              <a:rPr lang="en-US" sz="2400" dirty="0" smtClean="0"/>
              <a:t> (</a:t>
            </a:r>
            <a:r>
              <a:rPr lang="en-US" sz="2400" dirty="0" err="1" smtClean="0"/>
              <a:t>similaritate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450" y="1587116"/>
            <a:ext cx="2268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Vrem</a:t>
            </a:r>
            <a:r>
              <a:rPr lang="en-US" sz="2000" dirty="0" smtClean="0"/>
              <a:t> </a:t>
            </a:r>
            <a:r>
              <a:rPr lang="en-US" sz="2000" dirty="0" err="1" smtClean="0"/>
              <a:t>să</a:t>
            </a:r>
            <a:r>
              <a:rPr lang="en-US" sz="2000" dirty="0" smtClean="0"/>
              <a:t> </a:t>
            </a:r>
            <a:r>
              <a:rPr lang="en-US" sz="2000" dirty="0" err="1" smtClean="0"/>
              <a:t>găsim</a:t>
            </a:r>
            <a:r>
              <a:rPr lang="en-US" sz="2000" dirty="0"/>
              <a:t>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imaginea</a:t>
            </a:r>
            <a:r>
              <a:rPr lang="en-US" sz="2000" dirty="0" smtClean="0"/>
              <a:t> </a:t>
            </a:r>
            <a:r>
              <a:rPr lang="en-US" sz="2000" dirty="0" err="1" smtClean="0"/>
              <a:t>alăturată</a:t>
            </a:r>
            <a:r>
              <a:rPr lang="en-US" sz="2000" dirty="0" smtClean="0"/>
              <a:t> </a:t>
            </a:r>
            <a:r>
              <a:rPr lang="en-US" sz="2000" dirty="0" err="1" smtClean="0"/>
              <a:t>șablonul</a:t>
            </a:r>
            <a:r>
              <a:rPr lang="en-US" sz="2000" dirty="0" smtClean="0"/>
              <a:t> de </a:t>
            </a:r>
            <a:r>
              <a:rPr lang="en-US" sz="2000" dirty="0" err="1" smtClean="0"/>
              <a:t>mai</a:t>
            </a:r>
            <a:r>
              <a:rPr lang="en-US" sz="2000" dirty="0" smtClean="0"/>
              <a:t> </a:t>
            </a:r>
            <a:r>
              <a:rPr lang="en-US" sz="2000" dirty="0" err="1" smtClean="0"/>
              <a:t>jos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13" name="Picture 12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68" y="3844603"/>
            <a:ext cx="1124648" cy="11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- </a:t>
            </a:r>
            <a:r>
              <a:rPr lang="en-US" dirty="0" err="1" smtClean="0"/>
              <a:t>exemplu</a:t>
            </a:r>
            <a:endParaRPr lang="en-US" dirty="0" smtClean="0"/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</a:rPr>
              <a:t>ș</a:t>
            </a:r>
            <a:r>
              <a:rPr lang="en-US" dirty="0" err="1" smtClean="0">
                <a:solidFill>
                  <a:srgbClr val="000000"/>
                </a:solidFill>
              </a:rPr>
              <a:t>ablon</a:t>
            </a:r>
            <a:endParaRPr lang="en-US" dirty="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sens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unic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cea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simplă</a:t>
            </a:r>
            <a:r>
              <a:rPr lang="en-US" sz="2400" dirty="0" smtClean="0"/>
              <a:t> </a:t>
            </a:r>
            <a:r>
              <a:rPr lang="en-US" sz="2400" dirty="0" err="1" smtClean="0"/>
              <a:t>metodă</a:t>
            </a:r>
            <a:r>
              <a:rPr lang="en-US" sz="2400" dirty="0" smtClean="0"/>
              <a:t> de </a:t>
            </a:r>
            <a:r>
              <a:rPr lang="en-US" sz="2400" dirty="0" err="1" smtClean="0"/>
              <a:t>detectare</a:t>
            </a:r>
            <a:r>
              <a:rPr lang="en-US" sz="2400" dirty="0" smtClean="0"/>
              <a:t> a </a:t>
            </a:r>
            <a:r>
              <a:rPr lang="en-US" sz="2400" dirty="0" err="1" smtClean="0"/>
              <a:t>obiectelor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p</a:t>
            </a:r>
            <a:r>
              <a:rPr lang="en-US" sz="2400" dirty="0" err="1" smtClean="0"/>
              <a:t>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pixel din imagine, </a:t>
            </a:r>
            <a:r>
              <a:rPr lang="en-US" sz="2400" dirty="0" err="1" smtClean="0"/>
              <a:t>compară</a:t>
            </a:r>
            <a:r>
              <a:rPr lang="en-US" sz="2400" dirty="0" smtClean="0"/>
              <a:t> </a:t>
            </a:r>
            <a:r>
              <a:rPr lang="en-US" sz="2400" dirty="0" err="1" smtClean="0"/>
              <a:t>şablonul</a:t>
            </a:r>
            <a:r>
              <a:rPr lang="en-US" sz="2400" dirty="0" smtClean="0"/>
              <a:t> cu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</a:t>
            </a:r>
            <a:r>
              <a:rPr lang="en-US" sz="2400" dirty="0" err="1" smtClean="0"/>
              <a:t>centrată</a:t>
            </a:r>
            <a:r>
              <a:rPr lang="en-US" sz="2400" dirty="0" smtClean="0"/>
              <a:t> la </a:t>
            </a:r>
            <a:r>
              <a:rPr lang="en-US" sz="2400" dirty="0" err="1" smtClean="0"/>
              <a:t>acel</a:t>
            </a:r>
            <a:r>
              <a:rPr lang="en-US" sz="2400" dirty="0" smtClean="0"/>
              <a:t> pixel: </a:t>
            </a:r>
            <a:r>
              <a:rPr lang="en-US" sz="2400" dirty="0" err="1" smtClean="0"/>
              <a:t>măsoară</a:t>
            </a:r>
            <a:r>
              <a:rPr lang="en-US" sz="2400" dirty="0" smtClean="0"/>
              <a:t> </a:t>
            </a:r>
            <a:r>
              <a:rPr lang="en-US" sz="2400" dirty="0" err="1" smtClean="0"/>
              <a:t>cât</a:t>
            </a:r>
            <a:r>
              <a:rPr lang="en-US" sz="2400" dirty="0" smtClean="0"/>
              <a:t> de bine se </a:t>
            </a:r>
            <a:r>
              <a:rPr lang="en-US" sz="2400" dirty="0" err="1" smtClean="0"/>
              <a:t>aseamănă</a:t>
            </a:r>
            <a:r>
              <a:rPr lang="en-US" sz="2400" dirty="0" smtClean="0"/>
              <a:t>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cu </a:t>
            </a:r>
            <a:r>
              <a:rPr lang="en-US" sz="2400" dirty="0" err="1"/>
              <a:t>ș</a:t>
            </a:r>
            <a:r>
              <a:rPr lang="en-US" sz="2400" dirty="0" err="1" smtClean="0"/>
              <a:t>ablonul</a:t>
            </a:r>
            <a:r>
              <a:rPr lang="en-US" sz="2400" dirty="0" smtClean="0"/>
              <a:t> (</a:t>
            </a:r>
            <a:r>
              <a:rPr lang="en-US" sz="2400" dirty="0" err="1" smtClean="0"/>
              <a:t>similaritate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450" y="1587116"/>
            <a:ext cx="2268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Vrem</a:t>
            </a:r>
            <a:r>
              <a:rPr lang="en-US" sz="2000" dirty="0" smtClean="0"/>
              <a:t> </a:t>
            </a:r>
            <a:r>
              <a:rPr lang="en-US" sz="2000" dirty="0" err="1" smtClean="0"/>
              <a:t>să</a:t>
            </a:r>
            <a:r>
              <a:rPr lang="en-US" sz="2000" dirty="0" smtClean="0"/>
              <a:t> </a:t>
            </a:r>
            <a:r>
              <a:rPr lang="en-US" sz="2000" dirty="0" err="1" smtClean="0"/>
              <a:t>găsim</a:t>
            </a:r>
            <a:r>
              <a:rPr lang="en-US" sz="2000" dirty="0"/>
              <a:t>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imaginea</a:t>
            </a:r>
            <a:r>
              <a:rPr lang="en-US" sz="2000" dirty="0" smtClean="0"/>
              <a:t> </a:t>
            </a:r>
            <a:r>
              <a:rPr lang="en-US" sz="2000" dirty="0" err="1" smtClean="0"/>
              <a:t>alăturată</a:t>
            </a:r>
            <a:r>
              <a:rPr lang="en-US" sz="2000" dirty="0" smtClean="0"/>
              <a:t> </a:t>
            </a:r>
            <a:r>
              <a:rPr lang="en-US" sz="2000" dirty="0" err="1" smtClean="0"/>
              <a:t>șablonul</a:t>
            </a:r>
            <a:r>
              <a:rPr lang="en-US" sz="2000" dirty="0" smtClean="0"/>
              <a:t> de </a:t>
            </a:r>
            <a:r>
              <a:rPr lang="en-US" sz="2000" dirty="0" err="1" smtClean="0"/>
              <a:t>mai</a:t>
            </a:r>
            <a:r>
              <a:rPr lang="en-US" sz="2000" dirty="0" smtClean="0"/>
              <a:t> </a:t>
            </a:r>
            <a:r>
              <a:rPr lang="en-US" sz="2000" dirty="0" err="1" smtClean="0"/>
              <a:t>jos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pic>
        <p:nvPicPr>
          <p:cNvPr id="9" name="Picture 8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24535"/>
            <a:ext cx="262581" cy="2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6106E-6 -2.07495E-6 C 0.22597 -0.00162 0.45245 -0.003 0.54496 -2.07495E-6 C 0.63746 0.00301 0.6418 0.01365 0.5552 0.01758 C 0.46894 0.02152 0.11542 0.01828 0.02656 0.0236 C -0.06247 0.02892 -0.0656 0.04511 0.02205 0.04904 C 0.10969 0.05298 0.46304 0.04257 0.55225 0.04719 C 0.6418 0.05182 0.64874 0.07171 0.55815 0.07657 C 0.46773 0.08143 0.10136 0.07125 0.01025 0.07657 C -0.08104 0.08189 -0.07879 0.10294 0.01025 0.10826 C 0.09928 0.11358 0.45211 0.10271 0.54496 0.10826 C 0.63781 0.11381 0.65551 0.13671 0.567 0.14157 C 0.47883 0.14643 0.10882 0.13278 0.01458 0.13764 C -0.07948 0.1425 -0.08677 0.16563 0.0014 0.17118 C 0.08939 0.17673 0.44777 0.16563 0.54357 0.17118 C 0.63937 0.17673 0.66193 0.19825 0.57602 0.20472 C 0.48994 0.2112 0.12462 0.20403 0.02812 0.21051 C -0.06837 0.21698 -0.0977 0.23919 -0.00294 0.24405 C 0.09182 0.2489 0.50556 0.23595 0.59667 0.24011 C 0.68779 0.24428 0.6359 0.26302 0.54357 0.26949 C 0.45124 0.27597 0.13746 0.27227 0.0427 0.27944 C -0.05189 0.28661 -0.02828 0.30743 -0.0236 0.31298 C -0.01908 0.31853 -0.02689 0.31344 0.06943 0.31298 C 0.16575 0.31252 0.46304 0.30627 0.55381 0.3109 C 0.64475 0.31552 0.69942 0.33403 0.61438 0.34051 C 0.52916 0.34698 0.14631 0.34166 0.0427 0.35022 C -0.06056 0.35878 -0.09284 0.38469 -0.00607 0.39163 C 0.08105 0.39857 0.46391 0.38585 0.56405 0.39163 C 0.66436 0.39741 0.69404 0.42124 0.59529 0.42702 C 0.49636 0.4328 0.05988 0.41985 -0.02828 0.42702 C -0.11627 0.43419 -0.03123 0.46403 0.06648 0.47051 C 0.16419 0.47699 0.47206 0.46334 0.55815 0.46658 C 0.6444 0.46982 0.67581 0.48624 0.58331 0.49017 C 0.49116 0.4941 0.09546 0.48601 0.00417 0.49017 C -0.08677 0.49434 -0.05935 0.51168 0.03697 0.51562 C 0.13329 0.51955 0.49116 0.514 0.58192 0.51377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- </a:t>
            </a:r>
            <a:r>
              <a:rPr lang="en-US" dirty="0" err="1" smtClean="0"/>
              <a:t>exemplu</a:t>
            </a:r>
            <a:endParaRPr lang="en-US" dirty="0" smtClean="0"/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</a:rPr>
              <a:t>ș</a:t>
            </a:r>
            <a:r>
              <a:rPr lang="en-US" dirty="0" err="1" smtClean="0">
                <a:solidFill>
                  <a:srgbClr val="000000"/>
                </a:solidFill>
              </a:rPr>
              <a:t>ablon</a:t>
            </a:r>
            <a:endParaRPr lang="en-US" dirty="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sens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unic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162" y="5154838"/>
            <a:ext cx="87490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cea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simplă</a:t>
            </a:r>
            <a:r>
              <a:rPr lang="en-US" sz="2400" dirty="0" smtClean="0"/>
              <a:t> </a:t>
            </a:r>
            <a:r>
              <a:rPr lang="en-US" sz="2400" dirty="0" err="1" smtClean="0"/>
              <a:t>metodă</a:t>
            </a:r>
            <a:r>
              <a:rPr lang="en-US" sz="2400" dirty="0" smtClean="0"/>
              <a:t> de </a:t>
            </a:r>
            <a:r>
              <a:rPr lang="en-US" sz="2400" dirty="0" err="1" smtClean="0"/>
              <a:t>detectare</a:t>
            </a:r>
            <a:r>
              <a:rPr lang="en-US" sz="2400" dirty="0" smtClean="0"/>
              <a:t> a </a:t>
            </a:r>
            <a:r>
              <a:rPr lang="en-US" sz="2400" dirty="0" err="1" smtClean="0"/>
              <a:t>obiectelor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p</a:t>
            </a:r>
            <a:r>
              <a:rPr lang="en-US" sz="2400" dirty="0" err="1" smtClean="0"/>
              <a:t>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pixel din imagine, </a:t>
            </a:r>
            <a:r>
              <a:rPr lang="en-US" sz="2400" dirty="0" err="1" smtClean="0"/>
              <a:t>compară</a:t>
            </a:r>
            <a:r>
              <a:rPr lang="en-US" sz="2400" dirty="0" smtClean="0"/>
              <a:t> </a:t>
            </a:r>
            <a:r>
              <a:rPr lang="en-US" sz="2400" dirty="0" err="1" smtClean="0"/>
              <a:t>şablonul</a:t>
            </a:r>
            <a:r>
              <a:rPr lang="en-US" sz="2400" dirty="0" smtClean="0"/>
              <a:t> cu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</a:t>
            </a:r>
            <a:r>
              <a:rPr lang="en-US" sz="2400" dirty="0" err="1" smtClean="0"/>
              <a:t>centrată</a:t>
            </a:r>
            <a:r>
              <a:rPr lang="en-US" sz="2400" dirty="0" smtClean="0"/>
              <a:t> la </a:t>
            </a:r>
            <a:r>
              <a:rPr lang="en-US" sz="2400" dirty="0" err="1" smtClean="0"/>
              <a:t>acel</a:t>
            </a:r>
            <a:r>
              <a:rPr lang="en-US" sz="2400" dirty="0" smtClean="0"/>
              <a:t> pixel: </a:t>
            </a:r>
            <a:r>
              <a:rPr lang="en-US" sz="2400" dirty="0" err="1" smtClean="0"/>
              <a:t>măsoară</a:t>
            </a:r>
            <a:r>
              <a:rPr lang="en-US" sz="2400" dirty="0" smtClean="0"/>
              <a:t> </a:t>
            </a:r>
            <a:r>
              <a:rPr lang="en-US" sz="2400" dirty="0" err="1" smtClean="0"/>
              <a:t>cât</a:t>
            </a:r>
            <a:r>
              <a:rPr lang="en-US" sz="2400" dirty="0" smtClean="0"/>
              <a:t> de bine se </a:t>
            </a:r>
            <a:r>
              <a:rPr lang="en-US" sz="2400" dirty="0" err="1" smtClean="0"/>
              <a:t>aseamănă</a:t>
            </a:r>
            <a:r>
              <a:rPr lang="en-US" sz="2400" dirty="0" smtClean="0"/>
              <a:t> </a:t>
            </a:r>
            <a:r>
              <a:rPr lang="en-US" sz="2400" dirty="0" err="1" smtClean="0"/>
              <a:t>fereastra</a:t>
            </a:r>
            <a:r>
              <a:rPr lang="en-US" sz="2400" dirty="0" smtClean="0"/>
              <a:t> cu </a:t>
            </a:r>
            <a:r>
              <a:rPr lang="en-US" sz="2400" dirty="0" err="1"/>
              <a:t>ș</a:t>
            </a:r>
            <a:r>
              <a:rPr lang="en-US" sz="2400" dirty="0" err="1" smtClean="0"/>
              <a:t>ablonul</a:t>
            </a:r>
            <a:r>
              <a:rPr lang="en-US" sz="2400" dirty="0" smtClean="0"/>
              <a:t> (</a:t>
            </a:r>
            <a:r>
              <a:rPr lang="en-US" sz="2400" dirty="0" err="1" smtClean="0"/>
              <a:t>similaritate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287" y="1587116"/>
            <a:ext cx="2268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Valoarea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cea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mai</a:t>
            </a:r>
            <a:r>
              <a:rPr lang="en-US" sz="2000" dirty="0" smtClean="0">
                <a:solidFill>
                  <a:srgbClr val="FF0000"/>
                </a:solidFill>
              </a:rPr>
              <a:t> mare a </a:t>
            </a:r>
            <a:r>
              <a:rPr lang="en-US" sz="2000" dirty="0" err="1" smtClean="0">
                <a:solidFill>
                  <a:srgbClr val="FF0000"/>
                </a:solidFill>
              </a:rPr>
              <a:t>similarității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 descr="normcor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4080" r="7726" b="8598"/>
          <a:stretch/>
        </p:blipFill>
        <p:spPr>
          <a:xfrm>
            <a:off x="862432" y="1325093"/>
            <a:ext cx="5487217" cy="368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1464" y="2478069"/>
            <a:ext cx="262581" cy="26258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58701" y="2295002"/>
            <a:ext cx="1132586" cy="3124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81021" y="969852"/>
            <a:ext cx="195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 smtClean="0">
                <a:solidFill>
                  <a:srgbClr val="FF0000"/>
                </a:solidFill>
              </a:rPr>
              <a:t>Similaritate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- </a:t>
            </a:r>
            <a:r>
              <a:rPr lang="en-US" dirty="0" err="1" smtClean="0"/>
              <a:t>exemplu</a:t>
            </a:r>
            <a:endParaRPr lang="en-US" dirty="0" smtClean="0"/>
          </a:p>
        </p:txBody>
      </p:sp>
      <p:sp>
        <p:nvSpPr>
          <p:cNvPr id="48132" name="TextBox 9"/>
          <p:cNvSpPr txBox="1">
            <a:spLocks noChangeArrowheads="1"/>
          </p:cNvSpPr>
          <p:nvPr/>
        </p:nvSpPr>
        <p:spPr bwMode="auto">
          <a:xfrm>
            <a:off x="7013868" y="2982708"/>
            <a:ext cx="1220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>
                <a:solidFill>
                  <a:srgbClr val="000000"/>
                </a:solidFill>
              </a:rPr>
              <a:t>ș</a:t>
            </a:r>
            <a:r>
              <a:rPr lang="en-US" dirty="0" err="1" smtClean="0">
                <a:solidFill>
                  <a:srgbClr val="000000"/>
                </a:solidFill>
              </a:rPr>
              <a:t>ablon</a:t>
            </a:r>
            <a:endParaRPr lang="en-US" dirty="0" smtClean="0">
              <a:solidFill>
                <a:srgbClr val="000000"/>
              </a:solidFill>
            </a:endParaRPr>
          </a:p>
          <a:p>
            <a:pPr algn="ctr" eaLnBrk="0" hangingPunct="0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sens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unic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Sens-un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" y="1311106"/>
            <a:ext cx="5487217" cy="3658145"/>
          </a:xfrm>
          <a:prstGeom prst="rect">
            <a:avLst/>
          </a:prstGeom>
        </p:spPr>
      </p:pic>
      <p:pic>
        <p:nvPicPr>
          <p:cNvPr id="11" name="Picture 10" descr="t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6" y="2781180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287" y="1587116"/>
            <a:ext cx="2268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Valoarea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cea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mai</a:t>
            </a:r>
            <a:r>
              <a:rPr lang="en-US" sz="2000" dirty="0" smtClean="0">
                <a:solidFill>
                  <a:srgbClr val="FF0000"/>
                </a:solidFill>
              </a:rPr>
              <a:t> mare a </a:t>
            </a:r>
            <a:r>
              <a:rPr lang="en-US" sz="2000" dirty="0" err="1" smtClean="0">
                <a:solidFill>
                  <a:srgbClr val="FF0000"/>
                </a:solidFill>
              </a:rPr>
              <a:t>similarității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 descr="normcor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4080" r="7726" b="8598"/>
          <a:stretch/>
        </p:blipFill>
        <p:spPr>
          <a:xfrm>
            <a:off x="862432" y="1325093"/>
            <a:ext cx="5487217" cy="3681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1464" y="2478069"/>
            <a:ext cx="262581" cy="26258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58701" y="2295002"/>
            <a:ext cx="1132586" cy="3124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81021" y="969852"/>
            <a:ext cx="1958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err="1" smtClean="0">
                <a:solidFill>
                  <a:srgbClr val="FF0000"/>
                </a:solidFill>
              </a:rPr>
              <a:t>Similaritate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798" y="4989183"/>
            <a:ext cx="6955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/>
              <a:t>s</a:t>
            </a:r>
            <a:r>
              <a:rPr lang="en-US" sz="2400" dirty="0" err="1" smtClean="0"/>
              <a:t>imilaritate</a:t>
            </a:r>
            <a:r>
              <a:rPr lang="en-US" sz="2400" dirty="0" smtClean="0"/>
              <a:t>  = imagine </a:t>
            </a:r>
            <a:r>
              <a:rPr lang="en-US" sz="2400" dirty="0" err="1" smtClean="0"/>
              <a:t>filtrată</a:t>
            </a:r>
            <a:r>
              <a:rPr lang="en-US" sz="2400" dirty="0" smtClean="0"/>
              <a:t>  (</a:t>
            </a:r>
            <a:r>
              <a:rPr lang="en-US" sz="2400" dirty="0" err="1" smtClean="0"/>
              <a:t>şablon</a:t>
            </a:r>
            <a:r>
              <a:rPr lang="en-US" sz="2400" dirty="0" smtClean="0"/>
              <a:t> = </a:t>
            </a:r>
            <a:r>
              <a:rPr lang="en-US" sz="2400" dirty="0" err="1" smtClean="0"/>
              <a:t>filtru</a:t>
            </a:r>
            <a:r>
              <a:rPr lang="en-US" sz="2400" dirty="0" smtClean="0"/>
              <a:t>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 </a:t>
            </a:r>
            <a:r>
              <a:rPr lang="en-US" sz="2400" dirty="0" err="1" smtClean="0"/>
              <a:t>măsură</a:t>
            </a:r>
            <a:r>
              <a:rPr lang="en-US" sz="2400" dirty="0" smtClean="0"/>
              <a:t> </a:t>
            </a:r>
            <a:r>
              <a:rPr lang="en-US" sz="2400" dirty="0" err="1" smtClean="0"/>
              <a:t>bună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similaritatea</a:t>
            </a:r>
            <a:r>
              <a:rPr lang="en-US" sz="2400" dirty="0" smtClean="0"/>
              <a:t> a </a:t>
            </a:r>
            <a:r>
              <a:rPr lang="en-US" sz="2400" dirty="0" err="1" smtClean="0"/>
              <a:t>două</a:t>
            </a:r>
            <a:r>
              <a:rPr lang="en-US" sz="2400" dirty="0" smtClean="0"/>
              <a:t> </a:t>
            </a:r>
            <a:r>
              <a:rPr lang="en-US" sz="2400" dirty="0" err="1" smtClean="0"/>
              <a:t>ferestre</a:t>
            </a:r>
            <a:r>
              <a:rPr lang="en-US" sz="2400" dirty="0" smtClean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 smtClean="0"/>
              <a:t>corelația</a:t>
            </a:r>
            <a:r>
              <a:rPr lang="en-US" sz="2400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/>
              <a:t>s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pătratelor</a:t>
            </a:r>
            <a:r>
              <a:rPr lang="en-US" sz="2400" dirty="0" smtClean="0"/>
              <a:t> </a:t>
            </a:r>
            <a:r>
              <a:rPr lang="en-US" sz="2400" dirty="0" err="1" smtClean="0"/>
              <a:t>distanțelor</a:t>
            </a:r>
            <a:r>
              <a:rPr lang="en-US" sz="2400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/>
              <a:t>a</a:t>
            </a:r>
            <a:r>
              <a:rPr lang="en-US" sz="2400" dirty="0" err="1" smtClean="0"/>
              <a:t>ltceva</a:t>
            </a:r>
            <a:r>
              <a:rPr lang="en-US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47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6" y="3662467"/>
            <a:ext cx="1403912" cy="1403912"/>
          </a:xfrm>
          <a:prstGeom prst="rect">
            <a:avLst/>
          </a:prstGeom>
        </p:spPr>
      </p:pic>
      <p:sp>
        <p:nvSpPr>
          <p:cNvPr id="15364" name="Content Placeholder 2"/>
          <p:cNvSpPr>
            <a:spLocks noGrp="1"/>
          </p:cNvSpPr>
          <p:nvPr>
            <p:ph idx="4294967295"/>
          </p:nvPr>
        </p:nvSpPr>
        <p:spPr>
          <a:xfrm>
            <a:off x="249648" y="1324313"/>
            <a:ext cx="4648200" cy="5135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000" dirty="0" err="1">
                <a:latin typeface="Arial" charset="0"/>
                <a:cs typeface="Arial" charset="0"/>
              </a:rPr>
              <a:t>ş</a:t>
            </a:r>
            <a:r>
              <a:rPr lang="en-US" sz="3000" dirty="0" err="1" smtClean="0">
                <a:latin typeface="Arial" charset="0"/>
                <a:cs typeface="Arial" charset="0"/>
              </a:rPr>
              <a:t>ablon</a:t>
            </a:r>
            <a:r>
              <a:rPr lang="en-US" sz="3000" dirty="0" smtClean="0">
                <a:latin typeface="Arial" charset="0"/>
                <a:cs typeface="Arial" charset="0"/>
              </a:rPr>
              <a:t> =</a:t>
            </a:r>
            <a:endParaRPr lang="en-US" sz="30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 smtClean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3000" dirty="0">
              <a:latin typeface="Arial" charset="0"/>
              <a:cs typeface="Arial" charset="0"/>
            </a:endParaRP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6987490" y="6581001"/>
            <a:ext cx="22080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Derek </a:t>
            </a:r>
            <a:r>
              <a:rPr lang="en-US" sz="1200" dirty="0" err="1" smtClean="0"/>
              <a:t>Hoiem</a:t>
            </a:r>
            <a:endParaRPr lang="en-US" sz="1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1854090" y="3718863"/>
            <a:ext cx="226595" cy="2192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27252" y="4150123"/>
            <a:ext cx="172080" cy="15454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6624" y="4227395"/>
            <a:ext cx="1130755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082340" y="5340460"/>
            <a:ext cx="1289510" cy="707886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254  254  254  254  </a:t>
            </a:r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  <a:p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  <a:p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507379" y="3874264"/>
            <a:ext cx="409423" cy="49092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475345" y="4304666"/>
            <a:ext cx="37947" cy="100672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ensUnic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99" y="1722014"/>
            <a:ext cx="5486277" cy="3657518"/>
          </a:xfrm>
          <a:prstGeom prst="rect">
            <a:avLst/>
          </a:prstGeom>
        </p:spPr>
      </p:pic>
      <p:pic>
        <p:nvPicPr>
          <p:cNvPr id="8" name="Picture 7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95" y="2893512"/>
            <a:ext cx="262581" cy="262581"/>
          </a:xfrm>
          <a:prstGeom prst="rect">
            <a:avLst/>
          </a:prstGeom>
        </p:spPr>
      </p:pic>
      <p:pic>
        <p:nvPicPr>
          <p:cNvPr id="22" name="Picture 21" descr="t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61" y="1459433"/>
            <a:ext cx="262581" cy="2625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5200" y="1199022"/>
            <a:ext cx="287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b="1" dirty="0" smtClean="0">
                <a:solidFill>
                  <a:srgbClr val="008000"/>
                </a:solidFill>
              </a:rPr>
              <a:t>g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/>
              <a:t>2</a:t>
            </a:r>
            <a:r>
              <a:rPr lang="en-US" sz="2400" b="1" dirty="0" smtClean="0">
                <a:solidFill>
                  <a:srgbClr val="A6A6A6"/>
                </a:solidFill>
              </a:rPr>
              <a:t>gray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img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332" y="1830045"/>
            <a:ext cx="0" cy="952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5732" y="2038892"/>
            <a:ext cx="287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</a:t>
            </a:r>
            <a:r>
              <a:rPr lang="en-US" sz="2400" b="1" dirty="0" smtClean="0">
                <a:solidFill>
                  <a:srgbClr val="008000"/>
                </a:solidFill>
              </a:rPr>
              <a:t>g</a:t>
            </a:r>
            <a:r>
              <a:rPr lang="en-US" sz="2400" b="1" dirty="0" smtClean="0">
                <a:solidFill>
                  <a:srgbClr val="0000FF"/>
                </a:solidFill>
              </a:rPr>
              <a:t>b</a:t>
            </a:r>
            <a:r>
              <a:rPr lang="en-US" sz="2400" b="1" dirty="0" smtClean="0"/>
              <a:t>2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gray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 animBg="1"/>
      <p:bldP spid="14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4" y="1322114"/>
            <a:ext cx="268141" cy="31437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80" y="1681266"/>
            <a:ext cx="6288826" cy="1073213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6" name="Picture 25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69" y="2863328"/>
            <a:ext cx="262581" cy="262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rezultă</a:t>
            </a:r>
            <a:r>
              <a:rPr lang="en-US" dirty="0" smtClean="0"/>
              <a:t> </a:t>
            </a:r>
            <a:r>
              <a:rPr lang="en-US" dirty="0" err="1" smtClean="0"/>
              <a:t>după</a:t>
            </a:r>
            <a:r>
              <a:rPr lang="en-US" dirty="0" smtClean="0"/>
              <a:t> </a:t>
            </a:r>
            <a:r>
              <a:rPr lang="en-US" dirty="0" err="1" smtClean="0"/>
              <a:t>filtrare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13" y="4185721"/>
            <a:ext cx="2362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C 0.22187 -0.00116 0.44375 -0.00232 0.53767 0.00208 C 0.6316 0.00648 0.65104 0.02175 0.56371 0.02615 C 0.47639 0.03055 0.10139 0.02291 0.01319 0.02824 C -0.075 0.03356 -0.05295 0.053 0.03437 0.05879 C 0.1217 0.06458 0.44653 0.05439 0.53767 0.06319 C 0.62882 0.07199 0.66545 0.10347 0.58177 0.11111 C 0.49809 0.11875 0.13472 0.10347 0.03594 0.10879 C -0.06285 0.11412 -0.09236 0.13611 -0.01146 0.14375 C 0.06944 0.15138 0.42066 0.14675 0.52135 0.15463 C 0.62205 0.1625 0.67743 0.18588 0.59323 0.19166 C 0.50903 0.19745 0.11076 0.18263 0.01632 0.18958 C -0.07813 0.19652 -0.05903 0.22523 0.02621 0.2331 C 0.11146 0.24097 0.43055 0.23032 0.52778 0.2375 C 0.625 0.24467 0.69288 0.27037 0.60955 0.27662 C 0.52621 0.28287 0.12691 0.26759 0.02778 0.27453 C -0.07136 0.28148 -0.07049 0.30972 0.01476 0.31805 C 0.1 0.32638 0.44097 0.31689 0.53923 0.32453 C 0.6375 0.33217 0.68941 0.35601 0.60469 0.36388 C 0.51996 0.37175 0.12934 0.36412 0.03108 0.37245 C -0.06719 0.38078 -0.07049 0.40694 0.01476 0.41388 C 0.1 0.42083 0.44583 0.40763 0.54253 0.41388 C 0.63923 0.42013 0.68298 0.44328 0.59479 0.45092 C 0.5066 0.45856 0.10798 0.45092 0.01319 0.45972 C -0.0816 0.46851 -0.06754 0.4956 0.02621 0.50324 C 0.12014 0.51088 0.34844 0.5081 0.57691 0.50532 " pathEditMode="relative" ptsTypes="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Explicații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5313" y="2974994"/>
            <a:ext cx="2681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Filtru</a:t>
            </a:r>
            <a:r>
              <a:rPr lang="en-US" dirty="0" smtClean="0">
                <a:solidFill>
                  <a:srgbClr val="FF0000"/>
                </a:solidFill>
              </a:rPr>
              <a:t> ne-</a:t>
            </a:r>
            <a:r>
              <a:rPr lang="en-US" dirty="0" err="1" smtClean="0">
                <a:solidFill>
                  <a:srgbClr val="FF0000"/>
                </a:solidFill>
              </a:rPr>
              <a:t>normalizat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suma</a:t>
            </a:r>
            <a:r>
              <a:rPr lang="en-US" dirty="0" smtClean="0">
                <a:solidFill>
                  <a:srgbClr val="FF0000"/>
                </a:solidFill>
              </a:rPr>
              <a:t> &gt; 1) </a:t>
            </a:r>
            <a:r>
              <a:rPr lang="en-US" dirty="0" err="1" smtClean="0">
                <a:solidFill>
                  <a:srgbClr val="FF0000"/>
                </a:solidFill>
              </a:rPr>
              <a:t>rezultă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în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imagine </a:t>
            </a:r>
            <a:r>
              <a:rPr lang="en-US" dirty="0" err="1" smtClean="0">
                <a:solidFill>
                  <a:srgbClr val="FF0000"/>
                </a:solidFill>
              </a:rPr>
              <a:t>filtrată</a:t>
            </a:r>
            <a:r>
              <a:rPr lang="en-US" dirty="0" smtClean="0">
                <a:solidFill>
                  <a:srgbClr val="FF0000"/>
                </a:solidFill>
              </a:rPr>
              <a:t> cu </a:t>
            </a:r>
            <a:r>
              <a:rPr lang="en-US" dirty="0" err="1" smtClean="0">
                <a:solidFill>
                  <a:srgbClr val="FF0000"/>
                </a:solidFill>
              </a:rPr>
              <a:t>luminozitate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crescută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34" y="1322114"/>
            <a:ext cx="268141" cy="314372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80" y="1681266"/>
            <a:ext cx="6288826" cy="10732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64346" y="2818505"/>
            <a:ext cx="5617890" cy="3747555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50" y="4133868"/>
            <a:ext cx="1403912" cy="140391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546304" y="4190264"/>
            <a:ext cx="226595" cy="2192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19466" y="4621524"/>
            <a:ext cx="172080" cy="15454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068838" y="4698796"/>
            <a:ext cx="1130755" cy="70788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</a:p>
          <a:p>
            <a:r>
              <a:rPr lang="en-US" sz="1000" dirty="0" smtClean="0"/>
              <a:t>67  67  67  67  67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7609016" y="5811861"/>
            <a:ext cx="1298446" cy="707886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254  254  254  254  </a:t>
            </a:r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  <a:p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  <a:p>
            <a:r>
              <a:rPr lang="en-US" sz="1000" dirty="0"/>
              <a:t>254 </a:t>
            </a:r>
            <a:r>
              <a:rPr lang="en-US" sz="1000" dirty="0" smtClean="0"/>
              <a:t> 254  254  254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199593" y="4345665"/>
            <a:ext cx="409423" cy="49092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167559" y="4776067"/>
            <a:ext cx="37947" cy="1006720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29" y="6376895"/>
            <a:ext cx="495300" cy="40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680" y="6529198"/>
            <a:ext cx="225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magine </a:t>
            </a:r>
            <a:r>
              <a:rPr lang="en-US" dirty="0" err="1" smtClean="0">
                <a:solidFill>
                  <a:srgbClr val="FF0000"/>
                </a:solidFill>
              </a:rPr>
              <a:t>complet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albă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9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087"/>
            <a:ext cx="8229600" cy="501195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Formarea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imaginilor</a:t>
            </a:r>
            <a:endParaRPr lang="en-US" sz="2800" dirty="0" smtClean="0"/>
          </a:p>
          <a:p>
            <a:r>
              <a:rPr lang="en-US" sz="2800" dirty="0" smtClean="0"/>
              <a:t>Diverse </a:t>
            </a: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 smtClean="0"/>
              <a:t>zgomot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</a:t>
            </a:r>
            <a:endParaRPr lang="en-US" sz="2800" dirty="0" smtClean="0"/>
          </a:p>
          <a:p>
            <a:pPr lvl="1"/>
            <a:r>
              <a:rPr lang="en-US" sz="2400" dirty="0"/>
              <a:t>s</a:t>
            </a:r>
            <a:r>
              <a:rPr lang="en-US" sz="2400" dirty="0" smtClean="0"/>
              <a:t>alt and pepper</a:t>
            </a:r>
          </a:p>
          <a:p>
            <a:pPr lvl="1"/>
            <a:r>
              <a:rPr lang="en-US" sz="2400" dirty="0" err="1" smtClean="0"/>
              <a:t>impuls</a:t>
            </a:r>
            <a:endParaRPr lang="en-US" sz="2400" dirty="0" smtClean="0"/>
          </a:p>
          <a:p>
            <a:pPr lvl="1"/>
            <a:r>
              <a:rPr lang="en-US" sz="2400" dirty="0" smtClean="0"/>
              <a:t>Gaussian (normal)</a:t>
            </a:r>
            <a:endParaRPr lang="en-US" sz="2400" dirty="0"/>
          </a:p>
          <a:p>
            <a:r>
              <a:rPr lang="en-US" sz="2800" dirty="0" err="1" smtClean="0"/>
              <a:t>Filtrarea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liniară</a:t>
            </a:r>
            <a:endParaRPr lang="en-US" sz="2800" dirty="0" smtClean="0"/>
          </a:p>
          <a:p>
            <a:pPr lvl="1"/>
            <a:r>
              <a:rPr lang="en-US" sz="2400" dirty="0" err="1"/>
              <a:t>c</a:t>
            </a:r>
            <a:r>
              <a:rPr lang="en-US" sz="2400" dirty="0" err="1" smtClean="0"/>
              <a:t>orelație</a:t>
            </a:r>
            <a:endParaRPr lang="en-US" sz="2400" dirty="0" smtClean="0"/>
          </a:p>
          <a:p>
            <a:pPr lvl="1"/>
            <a:r>
              <a:rPr lang="en-US" sz="2400" dirty="0" err="1"/>
              <a:t>c</a:t>
            </a:r>
            <a:r>
              <a:rPr lang="en-US" sz="2400" dirty="0" err="1" smtClean="0"/>
              <a:t>onvoluție</a:t>
            </a:r>
            <a:endParaRPr lang="en-US" dirty="0"/>
          </a:p>
          <a:p>
            <a:pPr lvl="1"/>
            <a:r>
              <a:rPr lang="en-US" sz="2400" dirty="0" err="1"/>
              <a:t>f</a:t>
            </a:r>
            <a:r>
              <a:rPr lang="en-US" sz="2400" dirty="0" err="1" smtClean="0"/>
              <a:t>iltre</a:t>
            </a:r>
            <a:r>
              <a:rPr lang="en-US" sz="2400" dirty="0" smtClean="0"/>
              <a:t>: de </a:t>
            </a:r>
            <a:r>
              <a:rPr lang="en-US" sz="2400" dirty="0" err="1" smtClean="0"/>
              <a:t>medie</a:t>
            </a:r>
            <a:r>
              <a:rPr lang="en-US" sz="2400" dirty="0" smtClean="0"/>
              <a:t>, Gaussian, </a:t>
            </a:r>
            <a:r>
              <a:rPr lang="en-US" sz="2400" dirty="0" err="1" smtClean="0"/>
              <a:t>accentuare</a:t>
            </a:r>
            <a:endParaRPr lang="en-US" sz="2400" dirty="0" smtClean="0"/>
          </a:p>
          <a:p>
            <a:pPr lvl="1"/>
            <a:r>
              <a:rPr lang="en-US" sz="2400" dirty="0" err="1"/>
              <a:t>aplicatie</a:t>
            </a:r>
            <a:r>
              <a:rPr lang="en-US" sz="2400" dirty="0"/>
              <a:t>: </a:t>
            </a:r>
            <a:r>
              <a:rPr lang="en-US" sz="2400" dirty="0" err="1"/>
              <a:t>imagini</a:t>
            </a:r>
            <a:r>
              <a:rPr lang="en-US" sz="2400" dirty="0"/>
              <a:t> </a:t>
            </a:r>
            <a:r>
              <a:rPr lang="en-US" sz="2400" dirty="0" err="1"/>
              <a:t>hibrid</a:t>
            </a:r>
            <a:endParaRPr lang="en-US" sz="2400" dirty="0"/>
          </a:p>
          <a:p>
            <a:pPr lvl="1"/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410790" y="2178072"/>
            <a:ext cx="2304256" cy="2673588"/>
            <a:chOff x="6382544" y="1002337"/>
            <a:chExt cx="2304256" cy="2673588"/>
          </a:xfrm>
        </p:grpSpPr>
        <p:sp>
          <p:nvSpPr>
            <p:cNvPr id="6" name="TextBox 5"/>
            <p:cNvSpPr txBox="1"/>
            <p:nvPr/>
          </p:nvSpPr>
          <p:spPr>
            <a:xfrm>
              <a:off x="652656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magine </a:t>
              </a:r>
              <a:r>
                <a:rPr lang="en-US" dirty="0" err="1" smtClean="0"/>
                <a:t>originală</a:t>
              </a:r>
              <a:endParaRPr lang="en-US" dirty="0"/>
            </a:p>
          </p:txBody>
        </p:sp>
        <p:pic>
          <p:nvPicPr>
            <p:cNvPr id="11" name="Picture 10" descr="cameraman_cle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382544" y="2178072"/>
            <a:ext cx="2304256" cy="2673588"/>
            <a:chOff x="8686800" y="1002337"/>
            <a:chExt cx="2304256" cy="2673588"/>
          </a:xfrm>
        </p:grpSpPr>
        <p:sp>
          <p:nvSpPr>
            <p:cNvPr id="7" name="TextBox 6"/>
            <p:cNvSpPr txBox="1"/>
            <p:nvPr/>
          </p:nvSpPr>
          <p:spPr>
            <a:xfrm>
              <a:off x="868680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“salt and pepper”</a:t>
              </a:r>
              <a:endParaRPr lang="en-US" dirty="0"/>
            </a:p>
          </p:txBody>
        </p:sp>
        <p:pic>
          <p:nvPicPr>
            <p:cNvPr id="12" name="Picture 11" descr="cameraman_salt_and_pepp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18548" y="2178072"/>
            <a:ext cx="2268252" cy="2565576"/>
            <a:chOff x="6382544" y="3810649"/>
            <a:chExt cx="2268252" cy="2565576"/>
          </a:xfrm>
        </p:grpSpPr>
        <p:sp>
          <p:nvSpPr>
            <p:cNvPr id="8" name="TextBox 7"/>
            <p:cNvSpPr txBox="1"/>
            <p:nvPr/>
          </p:nvSpPr>
          <p:spPr>
            <a:xfrm>
              <a:off x="6490556" y="60068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impuls</a:t>
              </a:r>
              <a:endParaRPr lang="en-US" dirty="0"/>
            </a:p>
          </p:txBody>
        </p:sp>
        <p:pic>
          <p:nvPicPr>
            <p:cNvPr id="13" name="Picture 12" descr="cameraman_impul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38782" y="2178072"/>
            <a:ext cx="2340260" cy="2601580"/>
            <a:chOff x="8650796" y="3810649"/>
            <a:chExt cx="2340260" cy="2601580"/>
          </a:xfrm>
        </p:grpSpPr>
        <p:sp>
          <p:nvSpPr>
            <p:cNvPr id="9" name="TextBox 8"/>
            <p:cNvSpPr txBox="1"/>
            <p:nvPr/>
          </p:nvSpPr>
          <p:spPr>
            <a:xfrm>
              <a:off x="8650796" y="6042897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normal</a:t>
              </a:r>
              <a:endParaRPr lang="en-US" dirty="0"/>
            </a:p>
          </p:txBody>
        </p:sp>
        <p:pic>
          <p:nvPicPr>
            <p:cNvPr id="14" name="Picture 13" descr="cameraman_gaussia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2" name="Group 14"/>
          <p:cNvGrpSpPr>
            <a:grpSpLocks/>
          </p:cNvGrpSpPr>
          <p:nvPr/>
        </p:nvGrpSpPr>
        <p:grpSpPr bwMode="auto">
          <a:xfrm>
            <a:off x="6005862" y="4172413"/>
            <a:ext cx="1058862" cy="760412"/>
            <a:chOff x="5192721" y="4195773"/>
            <a:chExt cx="1058877" cy="760425"/>
          </a:xfrm>
        </p:grpSpPr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4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grpSp>
        <p:nvGrpSpPr>
          <p:cNvPr id="25" name="Group 15"/>
          <p:cNvGrpSpPr>
            <a:grpSpLocks/>
          </p:cNvGrpSpPr>
          <p:nvPr/>
        </p:nvGrpSpPr>
        <p:grpSpPr bwMode="auto">
          <a:xfrm>
            <a:off x="6799878" y="4162339"/>
            <a:ext cx="1971675" cy="2044700"/>
            <a:chOff x="6470676" y="4195773"/>
            <a:chExt cx="1971702" cy="2044728"/>
          </a:xfrm>
        </p:grpSpPr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7" name="TextBox 13"/>
            <p:cNvSpPr txBox="1">
              <a:spLocks noChangeArrowheads="1"/>
            </p:cNvSpPr>
            <p:nvPr/>
          </p:nvSpPr>
          <p:spPr bwMode="auto">
            <a:xfrm>
              <a:off x="7059869" y="4905184"/>
              <a:ext cx="912826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000" b="0" dirty="0" smtClean="0"/>
                <a:t>I</a:t>
              </a:r>
              <a:endParaRPr lang="en-US" sz="3000" b="0" dirty="0"/>
            </a:p>
          </p:txBody>
        </p:sp>
      </p:grpSp>
      <p:grpSp>
        <p:nvGrpSpPr>
          <p:cNvPr id="28" name="Group 14"/>
          <p:cNvGrpSpPr>
            <a:grpSpLocks/>
          </p:cNvGrpSpPr>
          <p:nvPr/>
        </p:nvGrpSpPr>
        <p:grpSpPr bwMode="auto">
          <a:xfrm rot="10800000">
            <a:off x="5743927" y="4185891"/>
            <a:ext cx="1058862" cy="760412"/>
            <a:chOff x="5192721" y="4195773"/>
            <a:chExt cx="1058877" cy="760425"/>
          </a:xfrm>
        </p:grpSpPr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30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grpSp>
        <p:nvGrpSpPr>
          <p:cNvPr id="46" name="Group 14"/>
          <p:cNvGrpSpPr>
            <a:grpSpLocks/>
          </p:cNvGrpSpPr>
          <p:nvPr/>
        </p:nvGrpSpPr>
        <p:grpSpPr bwMode="auto">
          <a:xfrm rot="10800000">
            <a:off x="6005865" y="4172413"/>
            <a:ext cx="796924" cy="760412"/>
            <a:chOff x="5242848" y="4195773"/>
            <a:chExt cx="796938" cy="760425"/>
          </a:xfrm>
        </p:grpSpPr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5242848" y="4195773"/>
              <a:ext cx="796938" cy="760425"/>
            </a:xfrm>
            <a:prstGeom prst="rect">
              <a:avLst/>
            </a:prstGeom>
            <a:solidFill>
              <a:srgbClr val="FFCC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8" name="TextBox 12"/>
            <p:cNvSpPr txBox="1">
              <a:spLocks noChangeArrowheads="1"/>
            </p:cNvSpPr>
            <p:nvPr/>
          </p:nvSpPr>
          <p:spPr bwMode="auto">
            <a:xfrm rot="10800000">
              <a:off x="5404975" y="4305312"/>
              <a:ext cx="453021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3000" b="0" dirty="0"/>
                <a:t>F</a:t>
              </a:r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31540" y="5877272"/>
            <a:ext cx="68407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b="0" dirty="0" err="1" smtClean="0"/>
              <a:t>Filtrarea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neliniară</a:t>
            </a:r>
            <a:endParaRPr lang="en-US" sz="2800" b="0" dirty="0" smtClean="0"/>
          </a:p>
          <a:p>
            <a:pPr lvl="1"/>
            <a:r>
              <a:rPr lang="en-US" sz="2000" b="0" dirty="0" err="1"/>
              <a:t>f</a:t>
            </a:r>
            <a:r>
              <a:rPr lang="en-US" sz="2000" b="0" dirty="0" err="1" smtClean="0"/>
              <a:t>iltrul</a:t>
            </a:r>
            <a:r>
              <a:rPr lang="en-US" sz="2000" b="0" dirty="0" smtClean="0"/>
              <a:t> median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56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34 -0.02271 C 0.1546 -0.02549 0.23085 -0.02804 0.26646 -0.02271 C 0.3019 -0.01738 0.32222 0.00278 0.292 0.00926 C 0.26177 0.01598 0.12125 0.00602 0.08546 0.01691 C 0.04951 0.02757 0.04395 0.06464 0.07678 0.07344 C 0.10961 0.08248 0.24423 0.06487 0.28175 0.07089 C 0.31927 0.07715 0.32674 0.1031 0.30224 0.11051 C 0.27775 0.11793 0.17457 0.11306 0.13497 0.11538 C 0.09537 0.1177 0.07695 0.11932 0.06479 0.12534 C 0.05264 0.13137 0.02745 0.14851 0.06132 0.15245 C 0.09537 0.15639 0.22825 0.1455 0.2682 0.1499 C 0.30815 0.1543 0.33594 0.17238 0.30068 0.17933 C 0.26542 0.18651 0.09154 0.18257 0.05628 0.19184 C 0.0212 0.20111 0.04812 0.22891 0.08876 0.23632 C 0.12958 0.24397 0.21505 0.24003 0.30068 0.23632 " pathEditMode="relative" rAng="0" ptsTypes="aaaaaaaaaaaaa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3" y="13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34 -0.02271 C 0.1546 -0.02549 0.23085 -0.02804 0.26646 -0.02271 C 0.3019 -0.01738 0.32222 0.00278 0.292 0.00926 C 0.26177 0.01598 0.12125 0.00602 0.08546 0.01691 C 0.04951 0.02757 0.04395 0.06464 0.07678 0.07344 C 0.10961 0.08248 0.24423 0.06487 0.28175 0.07089 C 0.31927 0.07715 0.32674 0.1031 0.30224 0.11051 C 0.27775 0.11793 0.17457 0.11306 0.13497 0.11538 C 0.09537 0.1177 0.07695 0.11932 0.06479 0.12534 C 0.05264 0.13137 0.02745 0.14851 0.06132 0.15245 C 0.09537 0.15639 0.22825 0.1455 0.2682 0.1499 C 0.30815 0.1543 0.33594 0.17238 0.30068 0.17933 C 0.26542 0.18651 0.09154 0.18257 0.05628 0.19184 C 0.0212 0.20111 0.04812 0.22891 0.08876 0.23632 C 0.12958 0.24397 0.21505 0.24003 0.30068 0.23632 " pathEditMode="relative" rAng="0" ptsTypes="aaaaaaaaaaaaaaA">
                                      <p:cBhvr>
                                        <p:cTn id="7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23" y="13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1: 67    0.00007, 254    0.00003 )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rezultă</a:t>
            </a:r>
            <a:r>
              <a:rPr lang="en-US" dirty="0" smtClean="0"/>
              <a:t> </a:t>
            </a:r>
            <a:r>
              <a:rPr lang="en-US" dirty="0" err="1" smtClean="0"/>
              <a:t>după</a:t>
            </a:r>
            <a:r>
              <a:rPr lang="en-US" dirty="0" smtClean="0"/>
              <a:t> </a:t>
            </a:r>
            <a:r>
              <a:rPr lang="en-US" dirty="0" err="1" smtClean="0"/>
              <a:t>filtrare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93" y="1338666"/>
            <a:ext cx="262782" cy="29782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00" y="970687"/>
            <a:ext cx="262782" cy="2978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45667" y="1143000"/>
            <a:ext cx="2165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88556" y="1132954"/>
            <a:ext cx="2574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43" y="4189862"/>
            <a:ext cx="2362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1: 67    0.00007, 254    0.00003 )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93" y="1338666"/>
            <a:ext cx="262782" cy="29782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00" y="970687"/>
            <a:ext cx="262782" cy="2978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45667" y="1143000"/>
            <a:ext cx="21656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88556" y="1132954"/>
            <a:ext cx="2574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Explicații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5312" y="3069306"/>
            <a:ext cx="31486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</a:rPr>
              <a:t>Răspunsul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filtrului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este</a:t>
            </a:r>
            <a:r>
              <a:rPr lang="en-US" sz="2200" dirty="0">
                <a:solidFill>
                  <a:srgbClr val="FF0000"/>
                </a:solidFill>
              </a:rPr>
              <a:t> mare </a:t>
            </a:r>
            <a:r>
              <a:rPr lang="en-US" sz="2200" dirty="0" err="1">
                <a:solidFill>
                  <a:srgbClr val="FF0000"/>
                </a:solidFill>
              </a:rPr>
              <a:t>pentru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intensități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mari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în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imagine. </a:t>
            </a:r>
            <a:r>
              <a:rPr lang="en-US" sz="2200" dirty="0" err="1" smtClean="0">
                <a:solidFill>
                  <a:srgbClr val="FF0000"/>
                </a:solidFill>
              </a:rPr>
              <a:t>Dacă</a:t>
            </a:r>
            <a:r>
              <a:rPr lang="en-US" sz="2200" dirty="0" smtClean="0">
                <a:solidFill>
                  <a:srgbClr val="FF0000"/>
                </a:solidFill>
              </a:rPr>
              <a:t> am </a:t>
            </a:r>
            <a:r>
              <a:rPr lang="en-US" sz="2200" dirty="0" err="1" smtClean="0">
                <a:solidFill>
                  <a:srgbClr val="FF0000"/>
                </a:solidFill>
              </a:rPr>
              <a:t>avea</a:t>
            </a:r>
            <a:r>
              <a:rPr lang="en-US" sz="2200" dirty="0" smtClean="0">
                <a:solidFill>
                  <a:srgbClr val="FF0000"/>
                </a:solidFill>
              </a:rPr>
              <a:t> o </a:t>
            </a:r>
            <a:r>
              <a:rPr lang="en-US" sz="2200" dirty="0" err="1" smtClean="0">
                <a:solidFill>
                  <a:srgbClr val="FF0000"/>
                </a:solidFill>
              </a:rPr>
              <a:t>porțiune</a:t>
            </a:r>
            <a:r>
              <a:rPr lang="en-US" sz="2200" dirty="0" smtClean="0">
                <a:solidFill>
                  <a:srgbClr val="FF0000"/>
                </a:solidFill>
              </a:rPr>
              <a:t> din imagine </a:t>
            </a:r>
            <a:r>
              <a:rPr lang="en-US" sz="2200" dirty="0" err="1" smtClean="0">
                <a:solidFill>
                  <a:srgbClr val="FF0000"/>
                </a:solidFill>
              </a:rPr>
              <a:t>numai</a:t>
            </a:r>
            <a:r>
              <a:rPr lang="en-US" sz="2200" dirty="0" smtClean="0">
                <a:solidFill>
                  <a:srgbClr val="FF0000"/>
                </a:solidFill>
              </a:rPr>
              <a:t> cu </a:t>
            </a:r>
            <a:r>
              <a:rPr lang="en-US" sz="2200" dirty="0" err="1" smtClean="0">
                <a:solidFill>
                  <a:srgbClr val="FF0000"/>
                </a:solidFill>
              </a:rPr>
              <a:t>alb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acolo</a:t>
            </a:r>
            <a:r>
              <a:rPr lang="en-US" sz="2200" dirty="0" smtClean="0">
                <a:solidFill>
                  <a:srgbClr val="FF0000"/>
                </a:solidFill>
              </a:rPr>
              <a:t> am </a:t>
            </a:r>
            <a:r>
              <a:rPr lang="en-US" sz="2200" dirty="0" err="1" smtClean="0">
                <a:solidFill>
                  <a:srgbClr val="FF0000"/>
                </a:solidFill>
              </a:rPr>
              <a:t>obține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cea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mai</a:t>
            </a:r>
            <a:r>
              <a:rPr lang="en-US" sz="2200" dirty="0" smtClean="0">
                <a:solidFill>
                  <a:srgbClr val="FF0000"/>
                </a:solidFill>
              </a:rPr>
              <a:t> mare </a:t>
            </a:r>
            <a:r>
              <a:rPr lang="en-US" sz="2200" dirty="0" err="1" smtClean="0">
                <a:solidFill>
                  <a:srgbClr val="FF0000"/>
                </a:solidFill>
              </a:rPr>
              <a:t>valoare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(</a:t>
            </a:r>
            <a:r>
              <a:rPr lang="en-US" sz="2200" dirty="0" err="1">
                <a:solidFill>
                  <a:srgbClr val="FF0000"/>
                </a:solidFill>
              </a:rPr>
              <a:t>răspunsul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filtrului</a:t>
            </a:r>
            <a:r>
              <a:rPr lang="en-US" sz="2200" dirty="0" smtClean="0">
                <a:solidFill>
                  <a:srgbClr val="FF0000"/>
                </a:solidFill>
              </a:rPr>
              <a:t>) </a:t>
            </a:r>
            <a:r>
              <a:rPr lang="en-US" sz="2200" dirty="0" err="1" smtClean="0">
                <a:solidFill>
                  <a:srgbClr val="FF0000"/>
                </a:solidFill>
              </a:rPr>
              <a:t>pentru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pixelii</a:t>
            </a:r>
            <a:r>
              <a:rPr lang="en-US" sz="2200" dirty="0" smtClean="0">
                <a:solidFill>
                  <a:srgbClr val="FF0000"/>
                </a:solidFill>
              </a:rPr>
              <a:t> din O</a:t>
            </a:r>
            <a:r>
              <a:rPr lang="en-US" sz="2200" baseline="-25000" dirty="0" smtClean="0">
                <a:solidFill>
                  <a:srgbClr val="FF0000"/>
                </a:solidFill>
              </a:rPr>
              <a:t>2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656" y="6235821"/>
            <a:ext cx="508000" cy="406400"/>
          </a:xfrm>
          <a:prstGeom prst="rect">
            <a:avLst/>
          </a:prstGeom>
        </p:spPr>
      </p:pic>
      <p:pic>
        <p:nvPicPr>
          <p:cNvPr id="25" name="Picture 24" descr="imgf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3542" r="7726" b="8456"/>
          <a:stretch/>
        </p:blipFill>
        <p:spPr>
          <a:xfrm>
            <a:off x="197085" y="2820646"/>
            <a:ext cx="5587057" cy="37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9595" y="4692226"/>
            <a:ext cx="244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rezultă</a:t>
            </a:r>
            <a:r>
              <a:rPr lang="en-US" dirty="0" smtClean="0"/>
              <a:t> </a:t>
            </a:r>
            <a:r>
              <a:rPr lang="en-US" dirty="0" err="1" smtClean="0"/>
              <a:t>după</a:t>
            </a:r>
            <a:r>
              <a:rPr lang="en-US" dirty="0" smtClean="0"/>
              <a:t> </a:t>
            </a:r>
            <a:r>
              <a:rPr lang="en-US" dirty="0" err="1" smtClean="0"/>
              <a:t>filtrare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43" y="4189862"/>
            <a:ext cx="2362200" cy="43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3" y="1339856"/>
            <a:ext cx="261732" cy="29663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9" y="907607"/>
            <a:ext cx="1858388" cy="3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3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3" y="1339856"/>
            <a:ext cx="261732" cy="29663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9" y="907607"/>
            <a:ext cx="1858388" cy="377485"/>
          </a:xfrm>
          <a:prstGeom prst="rect">
            <a:avLst/>
          </a:prstGeom>
        </p:spPr>
      </p:pic>
      <p:pic>
        <p:nvPicPr>
          <p:cNvPr id="18" name="Picture 17" descr="imgf3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t="3542" r="7726" b="8456"/>
          <a:stretch/>
        </p:blipFill>
        <p:spPr>
          <a:xfrm>
            <a:off x="224111" y="2820827"/>
            <a:ext cx="5486276" cy="3683061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Explicații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5312" y="3069306"/>
            <a:ext cx="31486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</a:rPr>
              <a:t>Răspunsul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filtrului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este</a:t>
            </a:r>
            <a:r>
              <a:rPr lang="en-US" sz="2200" dirty="0">
                <a:solidFill>
                  <a:srgbClr val="FF0000"/>
                </a:solidFill>
              </a:rPr>
              <a:t> mare </a:t>
            </a:r>
            <a:r>
              <a:rPr lang="en-US" sz="2200" dirty="0" err="1" smtClean="0">
                <a:solidFill>
                  <a:srgbClr val="FF0000"/>
                </a:solidFill>
              </a:rPr>
              <a:t>atunci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când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valorilor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mici</a:t>
            </a:r>
            <a:r>
              <a:rPr lang="en-US" sz="2200" dirty="0" smtClean="0">
                <a:solidFill>
                  <a:srgbClr val="FF0000"/>
                </a:solidFill>
              </a:rPr>
              <a:t> (negative) din </a:t>
            </a:r>
            <a:r>
              <a:rPr lang="en-US" sz="2200" dirty="0" err="1" smtClean="0">
                <a:solidFill>
                  <a:srgbClr val="FF0000"/>
                </a:solidFill>
              </a:rPr>
              <a:t>filtru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corespund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intensități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mici</a:t>
            </a:r>
            <a:r>
              <a:rPr lang="en-US" sz="2200" dirty="0" smtClean="0">
                <a:solidFill>
                  <a:srgbClr val="FF0000"/>
                </a:solidFill>
              </a:rPr>
              <a:t> (</a:t>
            </a:r>
            <a:r>
              <a:rPr lang="en-US" sz="2200" dirty="0" err="1" smtClean="0">
                <a:solidFill>
                  <a:srgbClr val="FF0000"/>
                </a:solidFill>
              </a:rPr>
              <a:t>pixeli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negri</a:t>
            </a:r>
            <a:r>
              <a:rPr lang="en-US" sz="2200" dirty="0" smtClean="0">
                <a:solidFill>
                  <a:srgbClr val="FF0000"/>
                </a:solidFill>
              </a:rPr>
              <a:t>) din imagine, </a:t>
            </a:r>
            <a:r>
              <a:rPr lang="en-US" sz="2200" dirty="0" err="1" smtClean="0">
                <a:solidFill>
                  <a:srgbClr val="FF0000"/>
                </a:solidFill>
              </a:rPr>
              <a:t>iar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valorilor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mari</a:t>
            </a:r>
            <a:r>
              <a:rPr lang="en-US" sz="2200" dirty="0" smtClean="0">
                <a:solidFill>
                  <a:srgbClr val="FF0000"/>
                </a:solidFill>
              </a:rPr>
              <a:t> (</a:t>
            </a:r>
            <a:r>
              <a:rPr lang="en-US" sz="2200" dirty="0" err="1" smtClean="0">
                <a:solidFill>
                  <a:srgbClr val="FF0000"/>
                </a:solidFill>
              </a:rPr>
              <a:t>pozitive</a:t>
            </a:r>
            <a:r>
              <a:rPr lang="en-US" sz="2200" dirty="0" smtClean="0">
                <a:solidFill>
                  <a:srgbClr val="FF0000"/>
                </a:solidFill>
              </a:rPr>
              <a:t>) din </a:t>
            </a:r>
            <a:r>
              <a:rPr lang="en-US" sz="2200" dirty="0" err="1" smtClean="0">
                <a:solidFill>
                  <a:srgbClr val="FF0000"/>
                </a:solidFill>
              </a:rPr>
              <a:t>filtru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corespund</a:t>
            </a:r>
            <a:r>
              <a:rPr lang="en-US" sz="2200" dirty="0" smtClean="0">
                <a:solidFill>
                  <a:srgbClr val="FF0000"/>
                </a:solidFill>
              </a:rPr>
              <a:t>  </a:t>
            </a:r>
            <a:r>
              <a:rPr lang="en-US" sz="2200" dirty="0" err="1" smtClean="0">
                <a:solidFill>
                  <a:srgbClr val="FF0000"/>
                </a:solidFill>
              </a:rPr>
              <a:t>intensități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mari</a:t>
            </a:r>
            <a:r>
              <a:rPr lang="en-US" sz="2200" dirty="0" smtClean="0">
                <a:solidFill>
                  <a:srgbClr val="FF0000"/>
                </a:solidFill>
              </a:rPr>
              <a:t> (</a:t>
            </a:r>
            <a:r>
              <a:rPr lang="en-US" sz="2200" dirty="0" err="1" smtClean="0">
                <a:solidFill>
                  <a:srgbClr val="FF0000"/>
                </a:solidFill>
              </a:rPr>
              <a:t>pixeli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albi</a:t>
            </a:r>
            <a:r>
              <a:rPr lang="en-US" sz="2200" dirty="0" smtClean="0">
                <a:solidFill>
                  <a:srgbClr val="FF0000"/>
                </a:solidFill>
              </a:rPr>
              <a:t>) din imagine. 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99" y="6300688"/>
            <a:ext cx="508000" cy="4064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48630" y="5843926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3" y="1339856"/>
            <a:ext cx="261732" cy="29663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9" y="907607"/>
            <a:ext cx="1858388" cy="377485"/>
          </a:xfrm>
          <a:prstGeom prst="rect">
            <a:avLst/>
          </a:prstGeom>
        </p:spPr>
      </p:pic>
      <p:pic>
        <p:nvPicPr>
          <p:cNvPr id="18" name="Picture 17" descr="imgf3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3" t="3542" r="7726" b="8456"/>
          <a:stretch/>
        </p:blipFill>
        <p:spPr>
          <a:xfrm>
            <a:off x="224111" y="2820827"/>
            <a:ext cx="5486276" cy="3683061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Explicații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5312" y="3069306"/>
            <a:ext cx="3148687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FF0000"/>
                </a:solidFill>
              </a:rPr>
              <a:t>Răspunsul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filtrului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este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maxim </a:t>
            </a:r>
            <a:r>
              <a:rPr lang="en-US" sz="2200" dirty="0" err="1" smtClean="0">
                <a:solidFill>
                  <a:srgbClr val="FF0000"/>
                </a:solidFill>
              </a:rPr>
              <a:t>atunci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când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avem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în</a:t>
            </a:r>
            <a:r>
              <a:rPr lang="en-US" sz="2200" dirty="0" smtClean="0">
                <a:solidFill>
                  <a:srgbClr val="FF0000"/>
                </a:solidFill>
              </a:rPr>
              <a:t> imagine o </a:t>
            </a:r>
            <a:r>
              <a:rPr lang="en-US" sz="2200" dirty="0" err="1" smtClean="0">
                <a:solidFill>
                  <a:srgbClr val="FF0000"/>
                </a:solidFill>
              </a:rPr>
              <a:t>fereastră</a:t>
            </a:r>
            <a:r>
              <a:rPr lang="en-US" sz="2200" dirty="0" smtClean="0">
                <a:solidFill>
                  <a:srgbClr val="FF0000"/>
                </a:solidFill>
              </a:rPr>
              <a:t> de </a:t>
            </a:r>
            <a:r>
              <a:rPr lang="en-US" sz="2200" dirty="0" err="1" smtClean="0">
                <a:solidFill>
                  <a:srgbClr val="FF0000"/>
                </a:solidFill>
              </a:rPr>
              <a:t>dimensiunile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filtrului</a:t>
            </a:r>
            <a:r>
              <a:rPr lang="en-US" sz="2200" dirty="0" smtClean="0">
                <a:solidFill>
                  <a:srgbClr val="FF0000"/>
                </a:solidFill>
              </a:rPr>
              <a:t> cu </a:t>
            </a:r>
            <a:r>
              <a:rPr lang="en-US" sz="2200" dirty="0" err="1" smtClean="0">
                <a:solidFill>
                  <a:srgbClr val="FF0000"/>
                </a:solidFill>
              </a:rPr>
              <a:t>pixeli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albi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și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negri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corelați</a:t>
            </a:r>
            <a:r>
              <a:rPr lang="en-US" sz="2200" dirty="0" smtClean="0">
                <a:solidFill>
                  <a:srgbClr val="FF0000"/>
                </a:solidFill>
              </a:rPr>
              <a:t> cu </a:t>
            </a:r>
            <a:r>
              <a:rPr lang="en-US" sz="2200" dirty="0" err="1" smtClean="0">
                <a:solidFill>
                  <a:srgbClr val="FF0000"/>
                </a:solidFill>
              </a:rPr>
              <a:t>semnele</a:t>
            </a:r>
            <a:r>
              <a:rPr lang="en-US" sz="2200" dirty="0" smtClean="0">
                <a:solidFill>
                  <a:srgbClr val="FF0000"/>
                </a:solidFill>
              </a:rPr>
              <a:t> +/- ale </a:t>
            </a:r>
            <a:r>
              <a:rPr lang="en-US" sz="2200" dirty="0" err="1" smtClean="0">
                <a:solidFill>
                  <a:srgbClr val="FF0000"/>
                </a:solidFill>
              </a:rPr>
              <a:t>valorilor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filtrului</a:t>
            </a:r>
            <a:r>
              <a:rPr lang="en-US" sz="2200" dirty="0" smtClean="0">
                <a:solidFill>
                  <a:srgbClr val="FF0000"/>
                </a:solidFill>
              </a:rPr>
              <a:t>.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3" y="6287178"/>
            <a:ext cx="508000" cy="406400"/>
          </a:xfrm>
          <a:prstGeom prst="rect">
            <a:avLst/>
          </a:prstGeom>
        </p:spPr>
      </p:pic>
      <p:pic>
        <p:nvPicPr>
          <p:cNvPr id="17" name="Picture 16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315" y="5400227"/>
            <a:ext cx="262581" cy="2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0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     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</a:t>
            </a:r>
            <a:r>
              <a:rPr lang="en-US" sz="2200" dirty="0" smtClean="0">
                <a:latin typeface="Arial" charset="0"/>
                <a:cs typeface="Arial" charset="0"/>
              </a:rPr>
              <a:t> (</a:t>
            </a:r>
            <a:r>
              <a:rPr lang="en-US" sz="2200" dirty="0" err="1" smtClean="0">
                <a:latin typeface="Arial" charset="0"/>
                <a:cs typeface="Arial" charset="0"/>
              </a:rPr>
              <a:t>suma</a:t>
            </a:r>
            <a:r>
              <a:rPr lang="en-US" sz="2200" dirty="0" smtClean="0">
                <a:latin typeface="Arial" charset="0"/>
                <a:cs typeface="Arial" charset="0"/>
              </a:rPr>
              <a:t> = 0,                         )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c</a:t>
            </a:r>
            <a:r>
              <a:rPr lang="en-US" sz="2200" dirty="0" err="1" smtClean="0">
                <a:latin typeface="Arial" charset="0"/>
                <a:cs typeface="Arial" charset="0"/>
              </a:rPr>
              <a:t>orelație</a:t>
            </a:r>
            <a:r>
              <a:rPr lang="en-US" sz="2200" dirty="0" smtClean="0">
                <a:latin typeface="Arial" charset="0"/>
                <a:cs typeface="Arial" charset="0"/>
              </a:rPr>
              <a:t>: </a:t>
            </a:r>
            <a:r>
              <a:rPr lang="en-US" sz="2200" dirty="0" err="1" smtClean="0">
                <a:latin typeface="Arial" charset="0"/>
                <a:cs typeface="Arial" charset="0"/>
              </a:rPr>
              <a:t>filtrăm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imaginea</a:t>
            </a:r>
            <a:r>
              <a:rPr lang="en-US" sz="2200" dirty="0" smtClean="0">
                <a:latin typeface="Arial" charset="0"/>
                <a:cs typeface="Arial" charset="0"/>
              </a:rPr>
              <a:t> cu </a:t>
            </a: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86" y="1702356"/>
            <a:ext cx="6322020" cy="107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19369" y="1970195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20" y="2044481"/>
            <a:ext cx="1142658" cy="377485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3" y="1339856"/>
            <a:ext cx="261732" cy="29663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50" y="969673"/>
            <a:ext cx="261732" cy="29663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79" y="907607"/>
            <a:ext cx="1858388" cy="377485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009074" y="2572731"/>
            <a:ext cx="1963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Thresholding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0923" y="3069306"/>
            <a:ext cx="35450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Aplicăm</a:t>
            </a:r>
            <a:r>
              <a:rPr lang="en-US" sz="2200" dirty="0" smtClean="0">
                <a:solidFill>
                  <a:srgbClr val="FF0000"/>
                </a:solidFill>
              </a:rPr>
              <a:t> un </a:t>
            </a:r>
            <a:r>
              <a:rPr lang="en-US" sz="2200" dirty="0" err="1" smtClean="0">
                <a:solidFill>
                  <a:srgbClr val="FF0000"/>
                </a:solidFill>
              </a:rPr>
              <a:t>prag</a:t>
            </a:r>
            <a:r>
              <a:rPr lang="en-US" sz="2200" dirty="0" smtClean="0">
                <a:solidFill>
                  <a:srgbClr val="FF0000"/>
                </a:solidFill>
              </a:rPr>
              <a:t> (threshold) </a:t>
            </a:r>
            <a:r>
              <a:rPr lang="en-US" sz="2200" dirty="0" err="1" smtClean="0">
                <a:solidFill>
                  <a:srgbClr val="FF0000"/>
                </a:solidFill>
              </a:rPr>
              <a:t>imaginii</a:t>
            </a:r>
            <a:r>
              <a:rPr lang="en-US" sz="2200" dirty="0" smtClean="0">
                <a:solidFill>
                  <a:srgbClr val="FF0000"/>
                </a:solidFill>
              </a:rPr>
              <a:t> filtrate </a:t>
            </a:r>
            <a:r>
              <a:rPr lang="en-US" sz="2200" dirty="0" err="1" smtClean="0">
                <a:solidFill>
                  <a:srgbClr val="FF0000"/>
                </a:solidFill>
              </a:rPr>
              <a:t>obținute</a:t>
            </a:r>
            <a:r>
              <a:rPr lang="en-US" sz="22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200" dirty="0" err="1">
                <a:solidFill>
                  <a:srgbClr val="FF0000"/>
                </a:solidFill>
              </a:rPr>
              <a:t>g</a:t>
            </a:r>
            <a:r>
              <a:rPr lang="en-US" sz="2200" dirty="0" err="1" smtClean="0">
                <a:solidFill>
                  <a:srgbClr val="FF0000"/>
                </a:solidFill>
              </a:rPr>
              <a:t>ăsește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toți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pixelii</a:t>
            </a:r>
            <a:r>
              <a:rPr lang="en-US" sz="2200" dirty="0" smtClean="0">
                <a:solidFill>
                  <a:srgbClr val="FF0000"/>
                </a:solidFill>
              </a:rPr>
              <a:t> cu </a:t>
            </a:r>
            <a:r>
              <a:rPr lang="en-US" sz="2200" dirty="0" err="1" smtClean="0">
                <a:solidFill>
                  <a:srgbClr val="FF0000"/>
                </a:solidFill>
              </a:rPr>
              <a:t>intensitate</a:t>
            </a:r>
            <a:r>
              <a:rPr lang="en-US" sz="2200" dirty="0" smtClean="0">
                <a:solidFill>
                  <a:srgbClr val="FF0000"/>
                </a:solidFill>
              </a:rPr>
              <a:t> &gt; threshold</a:t>
            </a:r>
          </a:p>
          <a:p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23" y="6287178"/>
            <a:ext cx="508000" cy="406400"/>
          </a:xfrm>
          <a:prstGeom prst="rect">
            <a:avLst/>
          </a:prstGeom>
        </p:spPr>
      </p:pic>
      <p:pic>
        <p:nvPicPr>
          <p:cNvPr id="17" name="Picture 16" descr="imgf3_prag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t="3543" r="7726" b="8457"/>
          <a:stretch/>
        </p:blipFill>
        <p:spPr>
          <a:xfrm>
            <a:off x="183575" y="2820827"/>
            <a:ext cx="5561406" cy="368306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64814" y="3072791"/>
            <a:ext cx="4190408" cy="2777027"/>
            <a:chOff x="364814" y="3072791"/>
            <a:chExt cx="4190408" cy="2777027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364814" y="4855696"/>
              <a:ext cx="433260" cy="4672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601398" y="4794906"/>
              <a:ext cx="492906" cy="595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39485" y="3642922"/>
              <a:ext cx="415737" cy="30648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98074" y="4419599"/>
              <a:ext cx="10185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b="1" dirty="0" err="1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Detecții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 </a:t>
              </a:r>
            </a:p>
            <a:p>
              <a:pPr algn="l" eaLnBrk="1" hangingPunct="1"/>
              <a:r>
                <a:rPr lang="en-US" b="1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false</a:t>
              </a:r>
              <a:endParaRPr lang="en-US" b="1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0" name="TextBox 21"/>
            <p:cNvSpPr txBox="1">
              <a:spLocks noChangeArrowheads="1"/>
            </p:cNvSpPr>
            <p:nvPr/>
          </p:nvSpPr>
          <p:spPr bwMode="auto">
            <a:xfrm>
              <a:off x="3107422" y="3072791"/>
              <a:ext cx="14478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b="1" dirty="0" err="1" smtClean="0">
                  <a:solidFill>
                    <a:srgbClr val="00B050"/>
                  </a:solidFill>
                  <a:latin typeface="Arial" charset="0"/>
                  <a:cs typeface="Arial" charset="0"/>
                </a:rPr>
                <a:t>Detecție</a:t>
              </a:r>
              <a:r>
                <a:rPr lang="en-US" b="1" dirty="0" smtClean="0">
                  <a:solidFill>
                    <a:srgbClr val="00B050"/>
                  </a:solidFill>
                  <a:latin typeface="Arial" charset="0"/>
                  <a:cs typeface="Arial" charset="0"/>
                </a:rPr>
                <a:t> </a:t>
              </a:r>
            </a:p>
            <a:p>
              <a:pPr algn="l" eaLnBrk="1" hangingPunct="1"/>
              <a:r>
                <a:rPr lang="en-US" b="1" dirty="0" err="1" smtClean="0">
                  <a:solidFill>
                    <a:srgbClr val="00B050"/>
                  </a:solidFill>
                  <a:latin typeface="Arial" charset="0"/>
                  <a:cs typeface="Arial" charset="0"/>
                </a:rPr>
                <a:t>corectă</a:t>
              </a:r>
              <a:endParaRPr lang="en-US" b="1" dirty="0">
                <a:solidFill>
                  <a:srgbClr val="00B05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364814" y="3949405"/>
              <a:ext cx="502813" cy="5069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64814" y="5160499"/>
              <a:ext cx="585660" cy="6893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50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s</a:t>
            </a:r>
            <a:r>
              <a:rPr lang="en-US" sz="2200" dirty="0" err="1" smtClean="0">
                <a:latin typeface="Arial" charset="0"/>
                <a:cs typeface="Arial" charset="0"/>
              </a:rPr>
              <a:t>uma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pătratelor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distanțelor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s</a:t>
            </a:r>
            <a:r>
              <a:rPr lang="en-US" sz="2200" dirty="0" err="1" smtClean="0">
                <a:latin typeface="Arial" charset="0"/>
                <a:cs typeface="Arial" charset="0"/>
              </a:rPr>
              <a:t>uma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pătratelor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distanțelor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2" name="Picture 21" descr="sensUnic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pic>
        <p:nvPicPr>
          <p:cNvPr id="2" name="Picture 1" descr="imgDistPatratelorOK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9" t="4263" r="13494" b="15861"/>
          <a:stretch/>
        </p:blipFill>
        <p:spPr>
          <a:xfrm>
            <a:off x="224111" y="2863178"/>
            <a:ext cx="5486276" cy="367219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00" y="6395578"/>
            <a:ext cx="508000" cy="40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685548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Găsește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valoarea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minimă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detectând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șablonul</a:t>
            </a:r>
            <a:r>
              <a:rPr lang="en-US" sz="2200" dirty="0" smtClean="0">
                <a:solidFill>
                  <a:srgbClr val="FF0000"/>
                </a:solidFill>
              </a:rPr>
              <a:t>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3670" y="3975590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14242" y="2421223"/>
            <a:ext cx="285541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a</a:t>
            </a:r>
            <a:r>
              <a:rPr lang="en-US" sz="2000" dirty="0" err="1" smtClean="0">
                <a:solidFill>
                  <a:srgbClr val="0000FF"/>
                </a:solidFill>
              </a:rPr>
              <a:t>fișează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alături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1 – </a:t>
            </a:r>
            <a:r>
              <a:rPr lang="en-US" sz="2000" dirty="0" err="1" smtClean="0">
                <a:solidFill>
                  <a:srgbClr val="0000FF"/>
                </a:solidFill>
              </a:rPr>
              <a:t>imaginea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normalizata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 </a:t>
            </a:r>
            <a:r>
              <a:rPr lang="en-US" sz="2000" dirty="0" err="1" smtClean="0">
                <a:solidFill>
                  <a:srgbClr val="0000FF"/>
                </a:solidFill>
              </a:rPr>
              <a:t>imparte</a:t>
            </a:r>
            <a:r>
              <a:rPr lang="en-US" sz="2000" dirty="0" smtClean="0">
                <a:solidFill>
                  <a:srgbClr val="0000FF"/>
                </a:solidFill>
              </a:rPr>
              <a:t> la maxim)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3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s</a:t>
            </a:r>
            <a:r>
              <a:rPr lang="en-US" sz="2200" dirty="0" err="1" smtClean="0">
                <a:latin typeface="Arial" charset="0"/>
                <a:cs typeface="Arial" charset="0"/>
              </a:rPr>
              <a:t>uma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pătratelor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distanțelor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08" y="6537099"/>
            <a:ext cx="181625" cy="267096"/>
          </a:xfrm>
          <a:prstGeom prst="rect">
            <a:avLst/>
          </a:prstGeom>
        </p:spPr>
      </p:pic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pic>
        <p:nvPicPr>
          <p:cNvPr id="12" name="Picture 11" descr="imgGrayResized_dark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555" r="7725"/>
          <a:stretch/>
        </p:blipFill>
        <p:spPr>
          <a:xfrm>
            <a:off x="224110" y="2833523"/>
            <a:ext cx="5486277" cy="402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Efect</a:t>
            </a:r>
            <a:r>
              <a:rPr lang="en-US" sz="2200" dirty="0" smtClean="0"/>
              <a:t> de </a:t>
            </a:r>
            <a:r>
              <a:rPr lang="en-US" sz="2200" dirty="0" err="1" smtClean="0"/>
              <a:t>umbrire</a:t>
            </a:r>
            <a:r>
              <a:rPr lang="en-US" sz="2200" dirty="0" smtClean="0"/>
              <a:t> al </a:t>
            </a:r>
            <a:r>
              <a:rPr lang="en-US" sz="2200" dirty="0" err="1" smtClean="0"/>
              <a:t>imaginii</a:t>
            </a:r>
            <a:r>
              <a:rPr lang="en-US" sz="2200" dirty="0" smtClean="0"/>
              <a:t> care </a:t>
            </a:r>
            <a:r>
              <a:rPr lang="en-US" sz="2200" dirty="0" err="1" smtClean="0"/>
              <a:t>afectează</a:t>
            </a:r>
            <a:r>
              <a:rPr lang="en-US" sz="2200" dirty="0" smtClean="0"/>
              <a:t> </a:t>
            </a:r>
            <a:r>
              <a:rPr lang="en-US" sz="2200" dirty="0" err="1" smtClean="0"/>
              <a:t>șablonul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828619" y="4416837"/>
            <a:ext cx="3545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000000"/>
                </a:solidFill>
              </a:rPr>
              <a:t>Ce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</a:rPr>
              <a:t>ob</a:t>
            </a:r>
            <a:r>
              <a:rPr lang="en-US" sz="2200" dirty="0" err="1">
                <a:solidFill>
                  <a:srgbClr val="000000"/>
                </a:solidFill>
              </a:rPr>
              <a:t>ț</a:t>
            </a:r>
            <a:r>
              <a:rPr lang="en-US" sz="2200" dirty="0" err="1" smtClean="0">
                <a:solidFill>
                  <a:srgbClr val="000000"/>
                </a:solidFill>
              </a:rPr>
              <a:t>inem</a:t>
            </a:r>
            <a:r>
              <a:rPr lang="en-US" sz="2200" dirty="0" smtClean="0">
                <a:solidFill>
                  <a:srgbClr val="000000"/>
                </a:solidFill>
              </a:rPr>
              <a:t>?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9362495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Arial" charset="0"/>
                <a:cs typeface="Arial" charset="0"/>
              </a:rPr>
              <a:t>s</a:t>
            </a:r>
            <a:r>
              <a:rPr lang="en-US" sz="2200" dirty="0" err="1" smtClean="0">
                <a:latin typeface="Arial" charset="0"/>
                <a:cs typeface="Arial" charset="0"/>
              </a:rPr>
              <a:t>uma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pătratelor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distanțelor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t7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53" y="1720999"/>
            <a:ext cx="6632145" cy="1000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118" y="1778822"/>
            <a:ext cx="112629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79" y="2044164"/>
            <a:ext cx="1038990" cy="3432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0923" y="3069306"/>
            <a:ext cx="35450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Răspunsul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filtrului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senzitiv</a:t>
            </a:r>
            <a:r>
              <a:rPr lang="en-US" sz="2400" dirty="0">
                <a:solidFill>
                  <a:srgbClr val="FF0000"/>
                </a:solidFill>
              </a:rPr>
              <a:t> la </a:t>
            </a:r>
            <a:r>
              <a:rPr lang="en-US" sz="2400" dirty="0" err="1">
                <a:solidFill>
                  <a:srgbClr val="FF0000"/>
                </a:solidFill>
              </a:rPr>
              <a:t>intensitatea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medie</a:t>
            </a:r>
            <a:r>
              <a:rPr lang="en-US" sz="2400" dirty="0">
                <a:solidFill>
                  <a:srgbClr val="FF0000"/>
                </a:solidFill>
              </a:rPr>
              <a:t> din </a:t>
            </a:r>
            <a:r>
              <a:rPr lang="en-US" sz="2400" dirty="0" err="1">
                <a:solidFill>
                  <a:srgbClr val="FF0000"/>
                </a:solidFill>
              </a:rPr>
              <a:t>fereastră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Picture 16" descr="imgDistPatratelorDARK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4263" r="13705" b="16186"/>
          <a:stretch/>
        </p:blipFill>
        <p:spPr>
          <a:xfrm>
            <a:off x="232791" y="2833523"/>
            <a:ext cx="5477596" cy="3671483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09074" y="2572731"/>
            <a:ext cx="1570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Explicații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?</a:t>
            </a:r>
            <a:endParaRPr 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74" y="6301806"/>
            <a:ext cx="508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1/9*ones(1,9);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bolt_f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62982" y="1064636"/>
            <a:ext cx="2898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 = [1/9 1/9  … 1/9]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33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filtrul</a:t>
            </a:r>
            <a:r>
              <a:rPr lang="en-US" sz="2200" dirty="0" smtClean="0">
                <a:latin typeface="Arial" charset="0"/>
                <a:cs typeface="Arial" charset="0"/>
              </a:rPr>
              <a:t>      =</a:t>
            </a:r>
          </a:p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corelație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7" y="3245444"/>
            <a:ext cx="8246095" cy="163674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95681" y="1757860"/>
            <a:ext cx="1944031" cy="1581960"/>
            <a:chOff x="4280003" y="1757860"/>
            <a:chExt cx="1944031" cy="1581960"/>
          </a:xfrm>
        </p:grpSpPr>
        <p:sp>
          <p:nvSpPr>
            <p:cNvPr id="2" name="TextBox 1"/>
            <p:cNvSpPr txBox="1"/>
            <p:nvPr/>
          </p:nvSpPr>
          <p:spPr>
            <a:xfrm>
              <a:off x="4280003" y="1757860"/>
              <a:ext cx="1944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edia </a:t>
              </a:r>
              <a:r>
                <a:rPr lang="en-US" dirty="0" err="1" smtClean="0"/>
                <a:t>intensităților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</a:t>
              </a:r>
              <a:r>
                <a:rPr lang="en-US" dirty="0" err="1" smtClean="0"/>
                <a:t>ferestra</a:t>
              </a:r>
              <a:r>
                <a:rPr lang="en-US" dirty="0" smtClean="0"/>
                <a:t> </a:t>
              </a:r>
              <a:r>
                <a:rPr lang="en-US" dirty="0" err="1" smtClean="0"/>
                <a:t>curentă</a:t>
              </a:r>
              <a:r>
                <a:rPr lang="en-US" dirty="0" smtClean="0"/>
                <a:t> </a:t>
              </a:r>
            </a:p>
            <a:p>
              <a:pPr algn="ctr"/>
              <a:r>
                <a:rPr lang="en-US" dirty="0" smtClean="0"/>
                <a:t>din imagine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738025" y="2889398"/>
              <a:ext cx="407619" cy="4504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517528" y="1861506"/>
            <a:ext cx="1944031" cy="1489595"/>
            <a:chOff x="6517528" y="1861506"/>
            <a:chExt cx="1944031" cy="1489595"/>
          </a:xfrm>
        </p:grpSpPr>
        <p:sp>
          <p:nvSpPr>
            <p:cNvPr id="22" name="TextBox 21"/>
            <p:cNvSpPr txBox="1"/>
            <p:nvPr/>
          </p:nvSpPr>
          <p:spPr>
            <a:xfrm>
              <a:off x="6517528" y="1861506"/>
              <a:ext cx="19440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dirty="0" smtClean="0"/>
                <a:t>edia </a:t>
              </a:r>
              <a:r>
                <a:rPr lang="en-US" dirty="0" err="1" smtClean="0"/>
                <a:t>intensităților</a:t>
              </a:r>
              <a:r>
                <a:rPr lang="en-US" dirty="0" smtClean="0"/>
                <a:t> </a:t>
              </a:r>
              <a:r>
                <a:rPr lang="en-US" dirty="0" err="1" smtClean="0"/>
                <a:t>filtrului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536578" y="2842358"/>
              <a:ext cx="0" cy="5087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917435" y="4934725"/>
            <a:ext cx="4008724" cy="1735205"/>
            <a:chOff x="1917435" y="4934725"/>
            <a:chExt cx="4008724" cy="1735205"/>
          </a:xfrm>
        </p:grpSpPr>
        <p:sp>
          <p:nvSpPr>
            <p:cNvPr id="25" name="TextBox 24"/>
            <p:cNvSpPr txBox="1"/>
            <p:nvPr/>
          </p:nvSpPr>
          <p:spPr>
            <a:xfrm>
              <a:off x="3065022" y="5469601"/>
              <a:ext cx="1944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</a:t>
              </a:r>
              <a:r>
                <a:rPr lang="en-US" dirty="0" err="1" smtClean="0"/>
                <a:t>eviația</a:t>
              </a:r>
              <a:r>
                <a:rPr lang="en-US" dirty="0" smtClean="0"/>
                <a:t> standard a </a:t>
              </a:r>
              <a:r>
                <a:rPr lang="en-US" dirty="0" err="1" smtClean="0"/>
                <a:t>intensităților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</a:t>
              </a:r>
              <a:r>
                <a:rPr lang="en-US" dirty="0" err="1" smtClean="0"/>
                <a:t>ferestra</a:t>
              </a:r>
              <a:r>
                <a:rPr lang="en-US" dirty="0" smtClean="0"/>
                <a:t> </a:t>
              </a:r>
              <a:r>
                <a:rPr lang="en-US" dirty="0" err="1" smtClean="0"/>
                <a:t>curentă</a:t>
              </a:r>
              <a:r>
                <a:rPr lang="en-US" dirty="0" smtClean="0"/>
                <a:t> </a:t>
              </a:r>
            </a:p>
            <a:p>
              <a:pPr algn="ctr"/>
              <a:r>
                <a:rPr lang="en-US" dirty="0" smtClean="0"/>
                <a:t>din imagine</a:t>
              </a:r>
              <a:endParaRPr lang="en-US" dirty="0"/>
            </a:p>
          </p:txBody>
        </p:sp>
        <p:sp>
          <p:nvSpPr>
            <p:cNvPr id="13" name="Left Brace 12"/>
            <p:cNvSpPr/>
            <p:nvPr/>
          </p:nvSpPr>
          <p:spPr>
            <a:xfrm rot="16200000">
              <a:off x="3699984" y="3152176"/>
              <a:ext cx="443625" cy="400872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61322" y="4982014"/>
            <a:ext cx="2746140" cy="1040479"/>
            <a:chOff x="1917435" y="4934725"/>
            <a:chExt cx="2746140" cy="1040479"/>
          </a:xfrm>
        </p:grpSpPr>
        <p:sp>
          <p:nvSpPr>
            <p:cNvPr id="31" name="TextBox 30"/>
            <p:cNvSpPr txBox="1"/>
            <p:nvPr/>
          </p:nvSpPr>
          <p:spPr>
            <a:xfrm>
              <a:off x="2403453" y="5328873"/>
              <a:ext cx="22601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d</a:t>
              </a:r>
              <a:r>
                <a:rPr lang="en-US" dirty="0" err="1" smtClean="0"/>
                <a:t>eviația</a:t>
              </a:r>
              <a:r>
                <a:rPr lang="en-US" dirty="0" smtClean="0"/>
                <a:t> standard a </a:t>
              </a:r>
              <a:r>
                <a:rPr lang="en-US" dirty="0" err="1" smtClean="0"/>
                <a:t>intensităților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</a:t>
              </a:r>
              <a:r>
                <a:rPr lang="en-US" dirty="0" err="1" smtClean="0"/>
                <a:t>filtru</a:t>
              </a:r>
              <a:endParaRPr lang="en-US" dirty="0"/>
            </a:p>
          </p:txBody>
        </p:sp>
        <p:sp>
          <p:nvSpPr>
            <p:cNvPr id="32" name="Left Brace 31"/>
            <p:cNvSpPr/>
            <p:nvPr/>
          </p:nvSpPr>
          <p:spPr>
            <a:xfrm rot="16200000">
              <a:off x="3068692" y="3783468"/>
              <a:ext cx="443625" cy="274614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6305" y="978019"/>
            <a:ext cx="40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Matlab</a:t>
            </a:r>
            <a:r>
              <a:rPr lang="en-US" sz="2400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/>
              <a:t> O = normxcorr2(f1,I);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65087" y="4287665"/>
            <a:ext cx="97123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45" y="4274705"/>
            <a:ext cx="1003602" cy="3558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03725" y="3380827"/>
            <a:ext cx="97123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83" y="3367867"/>
            <a:ext cx="1003602" cy="35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</a:t>
            </a:r>
            <a:r>
              <a:rPr lang="en-US" sz="2200" dirty="0" smtClean="0">
                <a:latin typeface="Arial" charset="0"/>
                <a:cs typeface="Arial" charset="0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corelație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6305" y="978019"/>
            <a:ext cx="40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Matlab</a:t>
            </a:r>
            <a:r>
              <a:rPr lang="en-US" sz="2400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/>
              <a:t> O = normxcorr2(f1,I);</a:t>
            </a:r>
            <a:endParaRPr lang="en-US" sz="2400" dirty="0"/>
          </a:p>
        </p:txBody>
      </p:sp>
      <p:pic>
        <p:nvPicPr>
          <p:cNvPr id="24" name="Picture 23" descr="sensUnic_gra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0" y="2863177"/>
            <a:ext cx="5486277" cy="3657518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33" y="1533054"/>
            <a:ext cx="6528707" cy="12958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01000" y="2327602"/>
            <a:ext cx="7755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83" y="2332894"/>
            <a:ext cx="790976" cy="2804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51840" y="1638002"/>
            <a:ext cx="70350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3" y="1654103"/>
            <a:ext cx="717477" cy="2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</a:t>
            </a:r>
            <a:r>
              <a:rPr lang="en-US" sz="2200" dirty="0" smtClean="0">
                <a:latin typeface="Arial" charset="0"/>
                <a:cs typeface="Arial" charset="0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corelație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6305" y="978019"/>
            <a:ext cx="40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Matlab</a:t>
            </a:r>
            <a:r>
              <a:rPr lang="en-US" sz="2400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/>
              <a:t> O = normxcorr2(f1,I);</a:t>
            </a:r>
            <a:endParaRPr lang="en-US" sz="2400" dirty="0"/>
          </a:p>
        </p:txBody>
      </p:sp>
      <p:pic>
        <p:nvPicPr>
          <p:cNvPr id="10" name="Picture 9" descr="norm2corrO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4051" r="9721" b="10340"/>
          <a:stretch/>
        </p:blipFill>
        <p:spPr>
          <a:xfrm>
            <a:off x="224109" y="2828922"/>
            <a:ext cx="5486277" cy="37429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Găsește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valoarea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minimă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detectând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șablonul</a:t>
            </a:r>
            <a:r>
              <a:rPr lang="en-US" sz="2200" dirty="0" smtClean="0">
                <a:solidFill>
                  <a:srgbClr val="FF0000"/>
                </a:solidFill>
              </a:rPr>
              <a:t>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8966" y="4012938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33" y="1533054"/>
            <a:ext cx="6528707" cy="12958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01000" y="2327602"/>
            <a:ext cx="7755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83" y="2332894"/>
            <a:ext cx="790976" cy="2804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51840" y="1638002"/>
            <a:ext cx="70350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3" y="1654103"/>
            <a:ext cx="717477" cy="2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</a:t>
            </a:r>
            <a:r>
              <a:rPr lang="en-US" sz="2200" dirty="0" smtClean="0">
                <a:latin typeface="Arial" charset="0"/>
                <a:cs typeface="Arial" charset="0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corelație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6305" y="978019"/>
            <a:ext cx="40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Matlab</a:t>
            </a:r>
            <a:r>
              <a:rPr lang="en-US" sz="2400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/>
              <a:t> O = normxcorr2(f1,I);</a:t>
            </a:r>
            <a:endParaRPr lang="en-US" sz="2400" dirty="0"/>
          </a:p>
        </p:txBody>
      </p:sp>
      <p:pic>
        <p:nvPicPr>
          <p:cNvPr id="9" name="Picture 8" descr="imgGrayResized_dar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555" r="7725"/>
          <a:stretch/>
        </p:blipFill>
        <p:spPr>
          <a:xfrm>
            <a:off x="224110" y="2833523"/>
            <a:ext cx="5486277" cy="402335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33" y="1533054"/>
            <a:ext cx="6528707" cy="12958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01000" y="2327602"/>
            <a:ext cx="7755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83" y="2332894"/>
            <a:ext cx="790976" cy="2804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51840" y="1638002"/>
            <a:ext cx="70350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3" y="1654103"/>
            <a:ext cx="717477" cy="2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şabloanelor</a:t>
            </a:r>
            <a:r>
              <a:rPr lang="en-US" dirty="0" smtClean="0"/>
              <a:t> cu </a:t>
            </a:r>
            <a:r>
              <a:rPr lang="en-US" dirty="0" err="1" smtClean="0"/>
              <a:t>filtre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33399" y="936882"/>
            <a:ext cx="8374063" cy="173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filtru</a:t>
            </a:r>
            <a:r>
              <a:rPr lang="en-US" sz="2200" dirty="0" smtClean="0">
                <a:latin typeface="Arial" charset="0"/>
                <a:cs typeface="Arial" charset="0"/>
              </a:rPr>
              <a:t>       =</a:t>
            </a:r>
          </a:p>
          <a:p>
            <a:pPr>
              <a:lnSpc>
                <a:spcPct val="90000"/>
              </a:lnSpc>
            </a:pPr>
            <a:r>
              <a:rPr lang="en-US" sz="2200" dirty="0" err="1" smtClean="0">
                <a:latin typeface="Arial" charset="0"/>
                <a:cs typeface="Arial" charset="0"/>
              </a:rPr>
              <a:t>corelație</a:t>
            </a:r>
            <a:r>
              <a:rPr lang="en-US" sz="2200" dirty="0" smtClean="0">
                <a:latin typeface="Arial" charset="0"/>
                <a:cs typeface="Arial" charset="0"/>
              </a:rPr>
              <a:t> </a:t>
            </a:r>
            <a:r>
              <a:rPr lang="en-US" sz="2200" dirty="0" err="1" smtClean="0">
                <a:latin typeface="Arial" charset="0"/>
                <a:cs typeface="Arial" charset="0"/>
              </a:rPr>
              <a:t>normalizată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39" y="978019"/>
            <a:ext cx="268141" cy="314372"/>
          </a:xfrm>
          <a:prstGeom prst="rect">
            <a:avLst/>
          </a:prstGeom>
        </p:spPr>
      </p:pic>
      <p:pic>
        <p:nvPicPr>
          <p:cNvPr id="20" name="Picture 19" descr="t7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1" y="1022511"/>
            <a:ext cx="262581" cy="2625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6305" y="978019"/>
            <a:ext cx="4090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Matlab</a:t>
            </a:r>
            <a:r>
              <a:rPr lang="en-US" sz="2400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/>
              <a:t> O = normxcorr2(f1,I);</a:t>
            </a:r>
            <a:endParaRPr lang="en-US" sz="2400" dirty="0"/>
          </a:p>
        </p:txBody>
      </p:sp>
      <p:pic>
        <p:nvPicPr>
          <p:cNvPr id="10" name="Picture 9" descr="norm2CorrDARK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4051" r="9510" b="10340"/>
          <a:stretch/>
        </p:blipFill>
        <p:spPr>
          <a:xfrm>
            <a:off x="224111" y="2833524"/>
            <a:ext cx="5486276" cy="3742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50923" y="3069306"/>
            <a:ext cx="3545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0000"/>
                </a:solidFill>
              </a:rPr>
              <a:t>Găsește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valoarea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minimă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detectând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șablonul</a:t>
            </a:r>
            <a:r>
              <a:rPr lang="en-US" sz="2200" dirty="0" smtClean="0">
                <a:solidFill>
                  <a:srgbClr val="FF0000"/>
                </a:solidFill>
              </a:rPr>
              <a:t>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8966" y="3994264"/>
            <a:ext cx="243210" cy="262581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33" y="1533054"/>
            <a:ext cx="6528707" cy="12958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01000" y="2327602"/>
            <a:ext cx="77557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83" y="2332894"/>
            <a:ext cx="790976" cy="2804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51840" y="1638002"/>
            <a:ext cx="70350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3" y="1654103"/>
            <a:ext cx="717477" cy="2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353650" cy="5135563"/>
          </a:xfrm>
        </p:spPr>
        <p:txBody>
          <a:bodyPr/>
          <a:lstStyle/>
          <a:p>
            <a:endParaRPr lang="en-US" sz="3200" dirty="0" smtClean="0">
              <a:latin typeface="Arial" charset="0"/>
              <a:cs typeface="Arial" charset="0"/>
            </a:endParaRPr>
          </a:p>
          <a:p>
            <a:r>
              <a:rPr lang="en-US" dirty="0" err="1" smtClean="0">
                <a:latin typeface="Arial" charset="0"/>
                <a:cs typeface="Arial" charset="0"/>
              </a:rPr>
              <a:t>filtru</a:t>
            </a:r>
            <a:r>
              <a:rPr lang="en-US" dirty="0" smtClean="0">
                <a:latin typeface="Arial" charset="0"/>
                <a:cs typeface="Arial" charset="0"/>
              </a:rPr>
              <a:t> de </a:t>
            </a:r>
            <a:r>
              <a:rPr lang="en-US" dirty="0" err="1" smtClean="0">
                <a:latin typeface="Arial" charset="0"/>
                <a:cs typeface="Arial" charset="0"/>
              </a:rPr>
              <a:t>medie</a:t>
            </a:r>
            <a:r>
              <a:rPr lang="en-US" dirty="0" smtClean="0">
                <a:latin typeface="Arial" charset="0"/>
                <a:cs typeface="Arial" charset="0"/>
              </a:rPr>
              <a:t> 0: </a:t>
            </a:r>
            <a:r>
              <a:rPr lang="en-US" dirty="0" err="1" smtClean="0">
                <a:latin typeface="Arial" charset="0"/>
                <a:cs typeface="Arial" charset="0"/>
              </a:rPr>
              <a:t>rezultate</a:t>
            </a:r>
            <a:r>
              <a:rPr lang="en-US" dirty="0" smtClean="0">
                <a:latin typeface="Arial" charset="0"/>
                <a:cs typeface="Arial" charset="0"/>
              </a:rPr>
              <a:t> nu </a:t>
            </a:r>
            <a:r>
              <a:rPr lang="en-US" dirty="0" err="1" smtClean="0">
                <a:latin typeface="Arial" charset="0"/>
                <a:cs typeface="Arial" charset="0"/>
              </a:rPr>
              <a:t>prea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bune</a:t>
            </a:r>
            <a:r>
              <a:rPr lang="en-US" dirty="0" smtClean="0">
                <a:latin typeface="Arial" charset="0"/>
                <a:cs typeface="Arial" charset="0"/>
              </a:rPr>
              <a:t>(</a:t>
            </a:r>
            <a:r>
              <a:rPr lang="en-US" dirty="0" err="1" smtClean="0">
                <a:latin typeface="Arial" charset="0"/>
                <a:cs typeface="Arial" charset="0"/>
              </a:rPr>
              <a:t>apar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detecții</a:t>
            </a:r>
            <a:r>
              <a:rPr lang="en-US" dirty="0" smtClean="0">
                <a:latin typeface="Arial" charset="0"/>
                <a:cs typeface="Arial" charset="0"/>
              </a:rPr>
              <a:t> false)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 err="1">
                <a:latin typeface="Arial" charset="0"/>
                <a:cs typeface="Arial" charset="0"/>
              </a:rPr>
              <a:t>s</a:t>
            </a:r>
            <a:r>
              <a:rPr lang="en-US" dirty="0" err="1" smtClean="0">
                <a:latin typeface="Arial" charset="0"/>
                <a:cs typeface="Arial" charset="0"/>
              </a:rPr>
              <a:t>uma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pătratelor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distanțelor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  <a:r>
              <a:rPr lang="en-US" dirty="0" err="1" smtClean="0">
                <a:latin typeface="Arial" charset="0"/>
                <a:cs typeface="Arial" charset="0"/>
              </a:rPr>
              <a:t>senzitiv</a:t>
            </a:r>
            <a:r>
              <a:rPr lang="en-US" dirty="0" smtClean="0">
                <a:latin typeface="Arial" charset="0"/>
                <a:cs typeface="Arial" charset="0"/>
              </a:rPr>
              <a:t> la </a:t>
            </a:r>
            <a:r>
              <a:rPr lang="en-US" dirty="0" err="1" smtClean="0">
                <a:latin typeface="Arial" charset="0"/>
                <a:cs typeface="Arial" charset="0"/>
              </a:rPr>
              <a:t>intensitatea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medie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 err="1" smtClean="0">
                <a:latin typeface="Arial" charset="0"/>
                <a:cs typeface="Arial" charset="0"/>
              </a:rPr>
              <a:t>corelație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normalizată</a:t>
            </a:r>
            <a:r>
              <a:rPr lang="en-US" dirty="0" smtClean="0">
                <a:latin typeface="Arial" charset="0"/>
                <a:cs typeface="Arial" charset="0"/>
              </a:rPr>
              <a:t>: invariant la </a:t>
            </a:r>
            <a:r>
              <a:rPr lang="en-US" dirty="0" err="1" smtClean="0">
                <a:latin typeface="Arial" charset="0"/>
                <a:cs typeface="Arial" charset="0"/>
              </a:rPr>
              <a:t>intensitatea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medie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cs typeface="Arial" charset="0"/>
              </a:rPr>
              <a:t>ş</a:t>
            </a:r>
            <a:r>
              <a:rPr lang="en-US" dirty="0" err="1" smtClean="0">
                <a:latin typeface="Arial" charset="0"/>
                <a:cs typeface="Arial" charset="0"/>
              </a:rPr>
              <a:t>i</a:t>
            </a:r>
            <a:r>
              <a:rPr lang="en-US" dirty="0" smtClean="0">
                <a:latin typeface="Arial" charset="0"/>
                <a:cs typeface="Arial" charset="0"/>
              </a:rPr>
              <a:t> la contrast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bună</a:t>
            </a:r>
            <a:r>
              <a:rPr lang="en-US" dirty="0" smtClean="0"/>
              <a:t> </a:t>
            </a:r>
            <a:r>
              <a:rPr lang="en-US" dirty="0" err="1" smtClean="0"/>
              <a:t>măsură</a:t>
            </a:r>
            <a:r>
              <a:rPr lang="en-US" dirty="0" smtClean="0"/>
              <a:t> a </a:t>
            </a:r>
            <a:r>
              <a:rPr lang="en-US" dirty="0" err="1" smtClean="0"/>
              <a:t>similarității</a:t>
            </a:r>
            <a:r>
              <a:rPr lang="en-US" dirty="0" smtClean="0"/>
              <a:t>?</a:t>
            </a:r>
          </a:p>
        </p:txBody>
      </p:sp>
      <p:grpSp>
        <p:nvGrpSpPr>
          <p:cNvPr id="199681" name="Group 199680"/>
          <p:cNvGrpSpPr/>
          <p:nvPr/>
        </p:nvGrpSpPr>
        <p:grpSpPr>
          <a:xfrm>
            <a:off x="8437563" y="1803189"/>
            <a:ext cx="432529" cy="3324141"/>
            <a:chOff x="8437563" y="1803189"/>
            <a:chExt cx="432529" cy="3324141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8437563" y="1803189"/>
              <a:ext cx="0" cy="3324141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5400000">
              <a:off x="7407696" y="3324142"/>
              <a:ext cx="2555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1"/>
                  </a:solidFill>
                </a:rPr>
                <a:t>v</a:t>
              </a:r>
              <a:r>
                <a:rPr lang="en-US" b="1" dirty="0" err="1" smtClean="0">
                  <a:solidFill>
                    <a:schemeClr val="accent1"/>
                  </a:solidFill>
                </a:rPr>
                <a:t>iteză</a:t>
              </a:r>
              <a:r>
                <a:rPr lang="en-US" b="1" dirty="0" smtClean="0">
                  <a:solidFill>
                    <a:schemeClr val="accent1"/>
                  </a:solidFill>
                </a:rPr>
                <a:t> de </a:t>
              </a:r>
              <a:r>
                <a:rPr lang="en-US" b="1" dirty="0" err="1" smtClean="0">
                  <a:solidFill>
                    <a:schemeClr val="accent1"/>
                  </a:solidFill>
                </a:rPr>
                <a:t>execuție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1222" name="Picture 10" descr="indoor_025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23" name="Rectangle 11"/>
            <p:cNvSpPr>
              <a:spLocks noChangeArrowheads="1"/>
            </p:cNvSpPr>
            <p:nvPr/>
          </p:nvSpPr>
          <p:spPr bwMode="auto">
            <a:xfrm>
              <a:off x="476" y="1103"/>
              <a:ext cx="21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Găsiți</a:t>
              </a:r>
              <a:r>
                <a:rPr lang="en-US" dirty="0" smtClean="0"/>
                <a:t> </a:t>
              </a:r>
              <a:r>
                <a:rPr lang="en-US" dirty="0" err="1" smtClean="0"/>
                <a:t>scaunele</a:t>
              </a:r>
              <a:r>
                <a:rPr lang="en-US" dirty="0" smtClean="0"/>
                <a:t> </a:t>
              </a:r>
              <a:r>
                <a:rPr lang="en-US" dirty="0" err="1" smtClean="0"/>
                <a:t>în</a:t>
              </a:r>
              <a:r>
                <a:rPr lang="en-US" dirty="0" smtClean="0"/>
                <a:t> </a:t>
              </a:r>
              <a:r>
                <a:rPr lang="en-US" dirty="0" err="1" smtClean="0"/>
                <a:t>această</a:t>
              </a:r>
              <a:r>
                <a:rPr lang="en-US" dirty="0" smtClean="0"/>
                <a:t> imagine</a:t>
              </a:r>
              <a:endParaRPr lang="en-US" dirty="0"/>
            </a:p>
          </p:txBody>
        </p:sp>
      </p:grpSp>
      <p:pic>
        <p:nvPicPr>
          <p:cNvPr id="45467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673" name="Text Box 17"/>
          <p:cNvSpPr txBox="1">
            <a:spLocks noChangeArrowheads="1"/>
          </p:cNvSpPr>
          <p:nvPr/>
        </p:nvSpPr>
        <p:spPr bwMode="auto">
          <a:xfrm>
            <a:off x="4603928" y="5176448"/>
            <a:ext cx="4406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 err="1" smtClean="0"/>
              <a:t>Găsirea</a:t>
            </a:r>
            <a:r>
              <a:rPr lang="en-US" sz="1800" dirty="0" smtClean="0"/>
              <a:t> </a:t>
            </a:r>
            <a:r>
              <a:rPr lang="en-US" sz="1800" dirty="0" err="1"/>
              <a:t>ş</a:t>
            </a:r>
            <a:r>
              <a:rPr lang="en-US" sz="1800" dirty="0" err="1" smtClean="0"/>
              <a:t>abloanelor</a:t>
            </a:r>
            <a:r>
              <a:rPr lang="en-US" sz="1800" dirty="0" smtClean="0"/>
              <a:t> nu </a:t>
            </a:r>
            <a:r>
              <a:rPr lang="en-US" sz="1800" dirty="0" err="1" smtClean="0"/>
              <a:t>rezolvă</a:t>
            </a:r>
            <a:r>
              <a:rPr lang="en-US" sz="1800" dirty="0" smtClean="0"/>
              <a:t> </a:t>
            </a:r>
            <a:r>
              <a:rPr lang="en-US" sz="1800" dirty="0" err="1" smtClean="0"/>
              <a:t>problema</a:t>
            </a:r>
            <a:endParaRPr lang="en-US" sz="1800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695950" y="3009900"/>
            <a:ext cx="2657475" cy="1895475"/>
            <a:chOff x="3588" y="1896"/>
            <a:chExt cx="1674" cy="1194"/>
          </a:xfrm>
        </p:grpSpPr>
        <p:sp>
          <p:nvSpPr>
            <p:cNvPr id="51216" name="Rectangle 19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7" name="Rectangle 20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8" name="Rectangle 21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9" name="Rectangle 22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0" name="Rectangle 23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1" name="Rectangle 24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44588" y="2981325"/>
            <a:ext cx="2635250" cy="1895475"/>
            <a:chOff x="3588" y="1896"/>
            <a:chExt cx="1674" cy="1194"/>
          </a:xfrm>
        </p:grpSpPr>
        <p:sp>
          <p:nvSpPr>
            <p:cNvPr id="51210" name="Rectangle 34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1" name="Rectangle 35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2" name="Rectangle 36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3" name="Rectangle 37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4" name="Rectangle 38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Rectangle 39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30003" y="5512803"/>
            <a:ext cx="88296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/>
              <a:t>A </a:t>
            </a:r>
            <a:r>
              <a:rPr lang="ja-JP" altLang="en-US" sz="1800" dirty="0"/>
              <a:t>“</a:t>
            </a:r>
            <a:r>
              <a:rPr lang="en-US" sz="1800" dirty="0"/>
              <a:t>popular method is that of template matching, by point to point correlation of a model pattern with the image pattern. These techniques are inadequate for three-dimensional scene analysis for many reasons, such as occlusion, changes in viewing angle, and articulation of parts.</a:t>
            </a:r>
            <a:r>
              <a:rPr lang="ja-JP" altLang="en-US" sz="1800" dirty="0"/>
              <a:t>”</a:t>
            </a:r>
            <a:r>
              <a:rPr lang="en-US" sz="1800" dirty="0"/>
              <a:t> </a:t>
            </a:r>
            <a:r>
              <a:rPr lang="en-US" sz="1800" dirty="0" err="1" smtClean="0"/>
              <a:t>Nevatia</a:t>
            </a:r>
            <a:r>
              <a:rPr lang="en-US" sz="1800" dirty="0" smtClean="0"/>
              <a:t> </a:t>
            </a:r>
            <a:r>
              <a:rPr lang="en-US" sz="1800" dirty="0"/>
              <a:t>&amp; </a:t>
            </a:r>
            <a:r>
              <a:rPr lang="en-US" sz="1800" dirty="0" err="1"/>
              <a:t>Binford</a:t>
            </a:r>
            <a:r>
              <a:rPr lang="en-US" sz="1800" dirty="0"/>
              <a:t>, 1977.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07236" y="16510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Detectare</a:t>
            </a:r>
            <a:r>
              <a:rPr lang="en-US" dirty="0" smtClean="0"/>
              <a:t> de </a:t>
            </a:r>
            <a:r>
              <a:rPr lang="en-US" dirty="0" err="1" smtClean="0"/>
              <a:t>obiecte</a:t>
            </a:r>
            <a:r>
              <a:rPr lang="en-US" dirty="0" smtClean="0"/>
              <a:t> cu </a:t>
            </a:r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șabloanelor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89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73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1685971"/>
            <a:ext cx="8686801" cy="513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Avantaje</a:t>
            </a:r>
            <a:endParaRPr lang="en-US" sz="32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en-US" sz="2600" dirty="0" err="1" smtClean="0">
                <a:latin typeface="Arial" charset="0"/>
                <a:cs typeface="Arial" charset="0"/>
              </a:rPr>
              <a:t>metodă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simplă</a:t>
            </a:r>
            <a:r>
              <a:rPr lang="en-US" sz="2600" dirty="0" smtClean="0">
                <a:latin typeface="Arial" charset="0"/>
                <a:cs typeface="Arial" charset="0"/>
              </a:rPr>
              <a:t>, </a:t>
            </a:r>
            <a:r>
              <a:rPr lang="en-US" sz="2600" dirty="0" err="1" smtClean="0">
                <a:latin typeface="Arial" charset="0"/>
                <a:cs typeface="Arial" charset="0"/>
              </a:rPr>
              <a:t>ușor</a:t>
            </a:r>
            <a:r>
              <a:rPr lang="en-US" sz="2600" dirty="0" smtClean="0">
                <a:latin typeface="Arial" charset="0"/>
                <a:cs typeface="Arial" charset="0"/>
              </a:rPr>
              <a:t> de </a:t>
            </a:r>
            <a:r>
              <a:rPr lang="en-US" sz="2600" dirty="0" err="1" smtClean="0">
                <a:latin typeface="Arial" charset="0"/>
                <a:cs typeface="Arial" charset="0"/>
              </a:rPr>
              <a:t>implementat</a:t>
            </a:r>
            <a:endParaRPr lang="en-US" sz="2600" dirty="0" smtClean="0">
              <a:latin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en-US" sz="2600" dirty="0" err="1">
                <a:latin typeface="Arial" charset="0"/>
                <a:cs typeface="Arial" charset="0"/>
              </a:rPr>
              <a:t>r</a:t>
            </a:r>
            <a:r>
              <a:rPr lang="en-US" sz="2600" dirty="0" err="1" smtClean="0">
                <a:latin typeface="Arial" charset="0"/>
                <a:cs typeface="Arial" charset="0"/>
              </a:rPr>
              <a:t>ezultate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bune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când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șablonul</a:t>
            </a:r>
            <a:r>
              <a:rPr lang="en-US" sz="2600" dirty="0" smtClean="0">
                <a:latin typeface="Arial" charset="0"/>
                <a:cs typeface="Arial" charset="0"/>
              </a:rPr>
              <a:t>/</a:t>
            </a:r>
            <a:r>
              <a:rPr lang="en-US" sz="2600" dirty="0" err="1" smtClean="0">
                <a:latin typeface="Arial" charset="0"/>
                <a:cs typeface="Arial" charset="0"/>
              </a:rPr>
              <a:t>ceva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foarte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asemănător</a:t>
            </a:r>
            <a:r>
              <a:rPr lang="en-US" sz="2600" dirty="0" smtClean="0">
                <a:latin typeface="Arial" charset="0"/>
                <a:cs typeface="Arial" charset="0"/>
              </a:rPr>
              <a:t> cu </a:t>
            </a:r>
            <a:r>
              <a:rPr lang="en-US" sz="2600" dirty="0" err="1" smtClean="0">
                <a:latin typeface="Arial" charset="0"/>
                <a:cs typeface="Arial" charset="0"/>
              </a:rPr>
              <a:t>șablonul</a:t>
            </a:r>
            <a:r>
              <a:rPr lang="en-US" sz="2600" dirty="0" smtClean="0">
                <a:latin typeface="Arial" charset="0"/>
                <a:cs typeface="Arial" charset="0"/>
              </a:rPr>
              <a:t> se </a:t>
            </a:r>
            <a:r>
              <a:rPr lang="en-US" sz="2600" dirty="0" err="1" smtClean="0">
                <a:latin typeface="Arial" charset="0"/>
                <a:cs typeface="Arial" charset="0"/>
              </a:rPr>
              <a:t>află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în</a:t>
            </a:r>
            <a:r>
              <a:rPr lang="en-US" sz="2600" dirty="0" smtClean="0">
                <a:latin typeface="Arial" charset="0"/>
                <a:cs typeface="Arial" charset="0"/>
              </a:rPr>
              <a:t> imagine</a:t>
            </a:r>
          </a:p>
          <a:p>
            <a:pPr marL="0" indent="0">
              <a:buNone/>
            </a:pPr>
            <a:r>
              <a:rPr lang="en-US" sz="26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D</a:t>
            </a:r>
            <a:r>
              <a:rPr lang="en-US" sz="3200" dirty="0" err="1" smtClean="0">
                <a:solidFill>
                  <a:srgbClr val="FF0000"/>
                </a:solidFill>
                <a:latin typeface="Arial" charset="0"/>
                <a:cs typeface="Arial" charset="0"/>
              </a:rPr>
              <a:t>ezavantaje</a:t>
            </a:r>
            <a:endParaRPr lang="en-US" sz="32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en-US" sz="2600" dirty="0" smtClean="0">
                <a:latin typeface="Arial" charset="0"/>
                <a:cs typeface="Arial" charset="0"/>
              </a:rPr>
              <a:t>invariant la </a:t>
            </a:r>
            <a:r>
              <a:rPr lang="en-US" sz="2600" dirty="0" err="1" smtClean="0">
                <a:latin typeface="Arial" charset="0"/>
                <a:cs typeface="Arial" charset="0"/>
              </a:rPr>
              <a:t>mărime</a:t>
            </a:r>
            <a:r>
              <a:rPr lang="en-US" sz="2600" dirty="0" smtClean="0">
                <a:latin typeface="Arial" charset="0"/>
                <a:cs typeface="Arial" charset="0"/>
              </a:rPr>
              <a:t>, </a:t>
            </a:r>
            <a:r>
              <a:rPr lang="en-US" sz="2600" dirty="0" err="1" smtClean="0">
                <a:latin typeface="Arial" charset="0"/>
                <a:cs typeface="Arial" charset="0"/>
              </a:rPr>
              <a:t>rotație</a:t>
            </a:r>
            <a:r>
              <a:rPr lang="en-US" sz="2600" dirty="0" smtClean="0">
                <a:latin typeface="Arial" charset="0"/>
                <a:cs typeface="Arial" charset="0"/>
              </a:rPr>
              <a:t> (</a:t>
            </a:r>
            <a:r>
              <a:rPr lang="en-US" sz="2600" dirty="0" err="1" smtClean="0">
                <a:latin typeface="Arial" charset="0"/>
                <a:cs typeface="Arial" charset="0"/>
              </a:rPr>
              <a:t>chiar</a:t>
            </a:r>
            <a:r>
              <a:rPr lang="en-US" sz="2600" dirty="0" smtClean="0">
                <a:latin typeface="Arial" charset="0"/>
                <a:cs typeface="Arial" charset="0"/>
              </a:rPr>
              <a:t> a </a:t>
            </a:r>
            <a:r>
              <a:rPr lang="en-US" sz="2600" dirty="0" err="1" smtClean="0">
                <a:latin typeface="Arial" charset="0"/>
                <a:cs typeface="Arial" charset="0"/>
              </a:rPr>
              <a:t>aceluiași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șablon</a:t>
            </a:r>
            <a:r>
              <a:rPr lang="en-US" sz="2600" dirty="0" smtClean="0">
                <a:latin typeface="Arial" charset="0"/>
                <a:cs typeface="Arial" charset="0"/>
              </a:rPr>
              <a:t>): </a:t>
            </a:r>
            <a:r>
              <a:rPr lang="en-US" sz="2600" dirty="0" err="1" smtClean="0">
                <a:latin typeface="Arial" charset="0"/>
                <a:cs typeface="Arial" charset="0"/>
              </a:rPr>
              <a:t>dacă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mărim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șablonul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sau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îl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rotim</a:t>
            </a:r>
            <a:r>
              <a:rPr lang="en-US" sz="2600" dirty="0" smtClean="0">
                <a:latin typeface="Arial" charset="0"/>
                <a:cs typeface="Arial" charset="0"/>
              </a:rPr>
              <a:t> nu </a:t>
            </a:r>
            <a:r>
              <a:rPr lang="en-US" sz="2600" dirty="0" err="1" smtClean="0">
                <a:latin typeface="Arial" charset="0"/>
                <a:cs typeface="Arial" charset="0"/>
              </a:rPr>
              <a:t>mai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obținem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același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rezultat</a:t>
            </a:r>
            <a:endParaRPr lang="en-US" sz="2600" dirty="0" smtClean="0">
              <a:latin typeface="Arial" charset="0"/>
              <a:cs typeface="Arial" charset="0"/>
            </a:endParaRPr>
          </a:p>
          <a:p>
            <a:pPr>
              <a:buFontTx/>
              <a:buChar char="-"/>
            </a:pPr>
            <a:r>
              <a:rPr lang="en-US" sz="2600" dirty="0" err="1">
                <a:latin typeface="Arial" charset="0"/>
                <a:cs typeface="Arial" charset="0"/>
              </a:rPr>
              <a:t>p</a:t>
            </a:r>
            <a:r>
              <a:rPr lang="en-US" sz="2600" dirty="0" err="1" smtClean="0">
                <a:latin typeface="Arial" charset="0"/>
                <a:cs typeface="Arial" charset="0"/>
              </a:rPr>
              <a:t>entru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clase</a:t>
            </a:r>
            <a:r>
              <a:rPr lang="en-US" sz="2600" dirty="0" smtClean="0">
                <a:latin typeface="Arial" charset="0"/>
                <a:cs typeface="Arial" charset="0"/>
              </a:rPr>
              <a:t> de </a:t>
            </a:r>
            <a:r>
              <a:rPr lang="en-US" sz="2600" dirty="0" err="1" smtClean="0">
                <a:latin typeface="Arial" charset="0"/>
                <a:cs typeface="Arial" charset="0"/>
              </a:rPr>
              <a:t>obiecte</a:t>
            </a:r>
            <a:r>
              <a:rPr lang="en-US" sz="2600" dirty="0" smtClean="0">
                <a:latin typeface="Arial" charset="0"/>
                <a:cs typeface="Arial" charset="0"/>
              </a:rPr>
              <a:t> cu </a:t>
            </a:r>
            <a:r>
              <a:rPr lang="en-US" sz="2600" dirty="0" err="1" smtClean="0">
                <a:latin typeface="Arial" charset="0"/>
                <a:cs typeface="Arial" charset="0"/>
              </a:rPr>
              <a:t>variabilitate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în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înfățișare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foarte</a:t>
            </a:r>
            <a:r>
              <a:rPr lang="en-US" sz="2600" dirty="0" smtClean="0">
                <a:latin typeface="Arial" charset="0"/>
                <a:cs typeface="Arial" charset="0"/>
              </a:rPr>
              <a:t> mare (</a:t>
            </a:r>
            <a:r>
              <a:rPr lang="en-US" sz="2600" dirty="0" err="1" smtClean="0">
                <a:latin typeface="Arial" charset="0"/>
                <a:cs typeface="Arial" charset="0"/>
              </a:rPr>
              <a:t>mașini</a:t>
            </a:r>
            <a:r>
              <a:rPr lang="en-US" sz="2600" dirty="0" smtClean="0">
                <a:latin typeface="Arial" charset="0"/>
                <a:cs typeface="Arial" charset="0"/>
              </a:rPr>
              <a:t>, </a:t>
            </a:r>
            <a:r>
              <a:rPr lang="en-US" sz="2600" dirty="0" err="1" smtClean="0">
                <a:latin typeface="Arial" charset="0"/>
                <a:cs typeface="Arial" charset="0"/>
              </a:rPr>
              <a:t>persoane</a:t>
            </a:r>
            <a:r>
              <a:rPr lang="en-US" sz="2600" dirty="0" smtClean="0">
                <a:latin typeface="Arial" charset="0"/>
                <a:cs typeface="Arial" charset="0"/>
              </a:rPr>
              <a:t>) </a:t>
            </a:r>
            <a:r>
              <a:rPr lang="en-US" sz="2600" dirty="0" err="1" smtClean="0">
                <a:latin typeface="Arial" charset="0"/>
                <a:cs typeface="Arial" charset="0"/>
              </a:rPr>
              <a:t>metoda</a:t>
            </a:r>
            <a:r>
              <a:rPr lang="en-US" sz="2600" dirty="0" smtClean="0">
                <a:latin typeface="Arial" charset="0"/>
                <a:cs typeface="Arial" charset="0"/>
              </a:rPr>
              <a:t> nu e </a:t>
            </a:r>
            <a:r>
              <a:rPr lang="en-US" sz="2600" dirty="0" err="1" smtClean="0">
                <a:latin typeface="Arial" charset="0"/>
                <a:cs typeface="Arial" charset="0"/>
              </a:rPr>
              <a:t>aplicabilă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Tx/>
              <a:buChar char="-"/>
            </a:pPr>
            <a:r>
              <a:rPr lang="en-US" sz="2600" dirty="0">
                <a:latin typeface="Arial" charset="0"/>
                <a:cs typeface="Arial" charset="0"/>
              </a:rPr>
              <a:t>n</a:t>
            </a:r>
            <a:r>
              <a:rPr lang="en-US" sz="2600" dirty="0" smtClean="0">
                <a:latin typeface="Arial" charset="0"/>
                <a:cs typeface="Arial" charset="0"/>
              </a:rPr>
              <a:t>u </a:t>
            </a:r>
            <a:r>
              <a:rPr lang="en-US" sz="2600" dirty="0" err="1" smtClean="0">
                <a:latin typeface="Arial" charset="0"/>
                <a:cs typeface="Arial" charset="0"/>
              </a:rPr>
              <a:t>putem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să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folosim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această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metodă</a:t>
            </a:r>
            <a:r>
              <a:rPr lang="en-US" sz="2600" dirty="0" smtClean="0">
                <a:latin typeface="Arial" charset="0"/>
                <a:cs typeface="Arial" charset="0"/>
              </a:rPr>
              <a:t> la </a:t>
            </a:r>
            <a:r>
              <a:rPr lang="en-US" sz="2600" dirty="0" err="1" smtClean="0">
                <a:latin typeface="Arial" charset="0"/>
                <a:cs typeface="Arial" charset="0"/>
              </a:rPr>
              <a:t>detectarea</a:t>
            </a:r>
            <a:r>
              <a:rPr lang="en-US" sz="2600" dirty="0" smtClean="0">
                <a:latin typeface="Arial" charset="0"/>
                <a:cs typeface="Arial" charset="0"/>
              </a:rPr>
              <a:t> </a:t>
            </a:r>
            <a:r>
              <a:rPr lang="en-US" sz="2600" dirty="0" err="1" smtClean="0">
                <a:latin typeface="Arial" charset="0"/>
                <a:cs typeface="Arial" charset="0"/>
              </a:rPr>
              <a:t>facială</a:t>
            </a:r>
            <a:endParaRPr lang="en-US" sz="2600" dirty="0" smtClean="0">
              <a:latin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5163" y="205413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Detectare</a:t>
            </a:r>
            <a:r>
              <a:rPr lang="en-US" dirty="0" smtClean="0"/>
              <a:t> de </a:t>
            </a:r>
            <a:r>
              <a:rPr lang="en-US" dirty="0" err="1" smtClean="0"/>
              <a:t>obiecte</a:t>
            </a:r>
            <a:r>
              <a:rPr lang="en-US" dirty="0" smtClean="0"/>
              <a:t> cu </a:t>
            </a:r>
            <a:r>
              <a:rPr lang="en-US" dirty="0" err="1" smtClean="0"/>
              <a:t>găsirea</a:t>
            </a:r>
            <a:r>
              <a:rPr lang="en-US" dirty="0" smtClean="0"/>
              <a:t> </a:t>
            </a:r>
            <a:r>
              <a:rPr lang="en-US" dirty="0" err="1" smtClean="0"/>
              <a:t>șabloanelor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44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Dacă</a:t>
            </a:r>
            <a:r>
              <a:rPr lang="en-US" dirty="0" smtClean="0"/>
              <a:t> </a:t>
            </a:r>
            <a:r>
              <a:rPr lang="en-US" dirty="0" err="1" smtClean="0"/>
              <a:t>vrem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găsim</a:t>
            </a:r>
            <a:r>
              <a:rPr lang="en-US" dirty="0" smtClean="0"/>
              <a:t> un </a:t>
            </a:r>
            <a:r>
              <a:rPr lang="en-US" dirty="0" err="1" smtClean="0"/>
              <a:t>şablon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mare?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0975" y="1654442"/>
            <a:ext cx="155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şablon</a:t>
            </a:r>
            <a:r>
              <a:rPr lang="en-US" dirty="0" smtClean="0"/>
              <a:t> </a:t>
            </a:r>
            <a:r>
              <a:rPr lang="en-US" dirty="0" err="1" smtClean="0"/>
              <a:t>inițial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0189" y="2142750"/>
            <a:ext cx="16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şablon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56223" y="2191294"/>
            <a:ext cx="6466382" cy="369332"/>
            <a:chOff x="2456223" y="2191294"/>
            <a:chExt cx="6466382" cy="3693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456223" y="2392879"/>
              <a:ext cx="147039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26868" y="2191294"/>
              <a:ext cx="4895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</a:t>
              </a:r>
              <a:r>
                <a:rPr lang="en-US" dirty="0" err="1" smtClean="0"/>
                <a:t>onstruim</a:t>
              </a:r>
              <a:r>
                <a:rPr lang="en-US" dirty="0" smtClean="0"/>
                <a:t> o </a:t>
              </a:r>
              <a:r>
                <a:rPr lang="en-US" dirty="0" err="1" smtClean="0"/>
                <a:t>piramidă</a:t>
              </a:r>
              <a:r>
                <a:rPr lang="en-US" dirty="0" smtClean="0"/>
                <a:t> de </a:t>
              </a:r>
              <a:r>
                <a:rPr lang="en-US" dirty="0" err="1" smtClean="0"/>
                <a:t>imagini</a:t>
              </a:r>
              <a:r>
                <a:rPr lang="en-US" dirty="0" smtClean="0"/>
                <a:t> </a:t>
              </a:r>
              <a:r>
                <a:rPr lang="en-US" dirty="0" err="1" smtClean="0"/>
                <a:t>redimensionate</a:t>
              </a:r>
              <a:endParaRPr lang="en-US" dirty="0"/>
            </a:p>
          </p:txBody>
        </p:sp>
      </p:grpSp>
      <p:pic>
        <p:nvPicPr>
          <p:cNvPr id="21" name="Picture 20" descr="t7_gr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50" y="1746409"/>
            <a:ext cx="262581" cy="262581"/>
          </a:xfrm>
          <a:prstGeom prst="rect">
            <a:avLst/>
          </a:prstGeom>
        </p:spPr>
      </p:pic>
      <p:pic>
        <p:nvPicPr>
          <p:cNvPr id="22" name="Picture 21" descr="t7_gr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379" y="2295906"/>
            <a:ext cx="147109" cy="147109"/>
          </a:xfrm>
          <a:prstGeom prst="rect">
            <a:avLst/>
          </a:prstGeom>
        </p:spPr>
      </p:pic>
      <p:pic>
        <p:nvPicPr>
          <p:cNvPr id="24" name="Picture 23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9" y="2928207"/>
            <a:ext cx="5486277" cy="3657518"/>
          </a:xfrm>
          <a:prstGeom prst="rect">
            <a:avLst/>
          </a:prstGeom>
        </p:spPr>
      </p:pic>
      <p:pic>
        <p:nvPicPr>
          <p:cNvPr id="25" name="Picture 24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80" y="2928207"/>
            <a:ext cx="3193337" cy="2128891"/>
          </a:xfrm>
          <a:prstGeom prst="rect">
            <a:avLst/>
          </a:prstGeom>
        </p:spPr>
      </p:pic>
      <p:pic>
        <p:nvPicPr>
          <p:cNvPr id="26" name="Picture 25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80" y="5186261"/>
            <a:ext cx="1574357" cy="1049571"/>
          </a:xfrm>
          <a:prstGeom prst="rect">
            <a:avLst/>
          </a:prstGeom>
        </p:spPr>
      </p:pic>
      <p:pic>
        <p:nvPicPr>
          <p:cNvPr id="27" name="Picture 26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09" y="5186261"/>
            <a:ext cx="836651" cy="557767"/>
          </a:xfrm>
          <a:prstGeom prst="rect">
            <a:avLst/>
          </a:prstGeom>
        </p:spPr>
      </p:pic>
      <p:pic>
        <p:nvPicPr>
          <p:cNvPr id="28" name="Picture 27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09" y="5815359"/>
            <a:ext cx="395379" cy="263586"/>
          </a:xfrm>
          <a:prstGeom prst="rect">
            <a:avLst/>
          </a:prstGeom>
        </p:spPr>
      </p:pic>
      <p:pic>
        <p:nvPicPr>
          <p:cNvPr id="29" name="Picture 28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82" y="5815359"/>
            <a:ext cx="191070" cy="127380"/>
          </a:xfrm>
          <a:prstGeom prst="rect">
            <a:avLst/>
          </a:prstGeom>
        </p:spPr>
      </p:pic>
      <p:pic>
        <p:nvPicPr>
          <p:cNvPr id="30" name="Picture 29" descr="sensUnic_gr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17" y="5815359"/>
            <a:ext cx="109038" cy="72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8377" y="2096051"/>
            <a:ext cx="128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alternativă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11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Redimensionarea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bolt_f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1/9*ones(9,1);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500032"/>
              </p:ext>
            </p:extLst>
          </p:nvPr>
        </p:nvGraphicFramePr>
        <p:xfrm>
          <a:off x="6094413" y="1058863"/>
          <a:ext cx="1557337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3" name="Equation" r:id="rId6" imgW="787400" imgH="965200" progId="Equation.3">
                  <p:embed/>
                </p:oleObj>
              </mc:Choice>
              <mc:Fallback>
                <p:oleObj name="Equation" r:id="rId6" imgW="7874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413" y="1058863"/>
                        <a:ext cx="1557337" cy="193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7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65163" y="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Micşorarea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 smtClean="0"/>
          </a:p>
        </p:txBody>
      </p:sp>
      <p:pic>
        <p:nvPicPr>
          <p:cNvPr id="21" name="Picture 3" descr="van_Gogh_-_Self_Portr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746125" y="1716088"/>
            <a:ext cx="33416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dirty="0" err="1" smtClean="0"/>
              <a:t>Această</a:t>
            </a:r>
            <a:r>
              <a:rPr lang="en-US" dirty="0" smtClean="0"/>
              <a:t> imagine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mare </a:t>
            </a:r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încăpea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slide. Cum </a:t>
            </a:r>
            <a:r>
              <a:rPr lang="en-US" dirty="0" err="1" smtClean="0"/>
              <a:t>putem</a:t>
            </a:r>
            <a:r>
              <a:rPr lang="en-US" dirty="0" smtClean="0"/>
              <a:t> genera o imagine de 2x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mică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0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11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alibri" charset="0"/>
              </a:rPr>
              <a:t>Algoritm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pentru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micşorarea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imaginilor</a:t>
            </a:r>
            <a:r>
              <a:rPr lang="en-US" dirty="0" smtClean="0">
                <a:latin typeface="Calibri" charset="0"/>
              </a:rPr>
              <a:t> cu factor 2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8925"/>
            <a:ext cx="8229600" cy="2819632"/>
          </a:xfrm>
          <a:prstGeom prst="rect">
            <a:avLst/>
          </a:prstGeom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Calibri" charset="0"/>
              <a:buAutoNum type="arabicPeriod"/>
            </a:pPr>
            <a:endParaRPr lang="en-US" sz="2800" dirty="0">
              <a:latin typeface="Calibri" charset="0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smtClean="0">
                <a:latin typeface="Calibri" charset="0"/>
              </a:rPr>
              <a:t>Input: imagine de </a:t>
            </a:r>
            <a:r>
              <a:rPr lang="en-US" sz="3000" dirty="0" err="1" smtClean="0">
                <a:latin typeface="Calibri" charset="0"/>
              </a:rPr>
              <a:t>dimensiuni</a:t>
            </a:r>
            <a:r>
              <a:rPr lang="en-US" sz="3000" dirty="0" smtClean="0">
                <a:latin typeface="Calibri" charset="0"/>
              </a:rPr>
              <a:t> L x C</a:t>
            </a:r>
            <a:endParaRPr lang="en-US" sz="3000" dirty="0">
              <a:latin typeface="Calibri" charset="0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err="1" smtClean="0">
                <a:latin typeface="Calibri" charset="0"/>
              </a:rPr>
              <a:t>Selectează</a:t>
            </a:r>
            <a:r>
              <a:rPr lang="en-US" sz="3000" dirty="0" smtClean="0">
                <a:latin typeface="Calibri" charset="0"/>
              </a:rPr>
              <a:t> </a:t>
            </a:r>
            <a:r>
              <a:rPr lang="en-US" sz="3000" dirty="0" err="1" smtClean="0">
                <a:latin typeface="Calibri" charset="0"/>
              </a:rPr>
              <a:t>fiecare</a:t>
            </a:r>
            <a:r>
              <a:rPr lang="en-US" sz="3000" dirty="0" smtClean="0">
                <a:latin typeface="Calibri" charset="0"/>
              </a:rPr>
              <a:t> al </a:t>
            </a:r>
            <a:r>
              <a:rPr lang="en-US" sz="3000" dirty="0" err="1" smtClean="0">
                <a:latin typeface="Calibri" charset="0"/>
              </a:rPr>
              <a:t>doilea</a:t>
            </a:r>
            <a:r>
              <a:rPr lang="en-US" sz="3000" dirty="0" smtClean="0">
                <a:latin typeface="Calibri" charset="0"/>
              </a:rPr>
              <a:t> pixel</a:t>
            </a:r>
            <a:endParaRPr lang="en-US" sz="3000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r>
              <a:rPr lang="en-US" sz="3000" dirty="0">
                <a:latin typeface="Calibri" charset="0"/>
                <a:ea typeface="ＭＳ Ｐゴシック" charset="0"/>
              </a:rPr>
              <a:t>		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imgRedusa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= 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(</a:t>
            </a:r>
            <a:r>
              <a:rPr lang="en-US" sz="3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1:2:end, 1:2:end)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;</a:t>
            </a:r>
            <a:endParaRPr lang="en-US" sz="3000" dirty="0">
              <a:solidFill>
                <a:srgbClr val="0000FF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14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0488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65163" y="5599113"/>
            <a:ext cx="4395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dirty="0" err="1"/>
              <a:t>E</a:t>
            </a:r>
            <a:r>
              <a:rPr lang="en-US" sz="2000" dirty="0" err="1" smtClean="0"/>
              <a:t>liminăm</a:t>
            </a:r>
            <a:r>
              <a:rPr lang="en-US" sz="2000" dirty="0" smtClean="0"/>
              <a:t> </a:t>
            </a:r>
            <a:r>
              <a:rPr lang="en-US" sz="2000" dirty="0" err="1" smtClean="0"/>
              <a:t>fiecare</a:t>
            </a:r>
            <a:r>
              <a:rPr lang="en-US" sz="2000" dirty="0" smtClean="0"/>
              <a:t> a </a:t>
            </a:r>
            <a:r>
              <a:rPr lang="en-US" sz="2000" dirty="0" err="1" smtClean="0"/>
              <a:t>doua</a:t>
            </a:r>
            <a:r>
              <a:rPr lang="en-US" sz="2000" dirty="0" smtClean="0"/>
              <a:t> </a:t>
            </a:r>
            <a:r>
              <a:rPr lang="en-US" sz="2000" dirty="0" err="1" smtClean="0"/>
              <a:t>linie</a:t>
            </a:r>
            <a:r>
              <a:rPr lang="en-US" sz="2000" dirty="0" smtClean="0"/>
              <a:t> </a:t>
            </a:r>
            <a:r>
              <a:rPr lang="en-US" sz="2000" dirty="0" err="1" smtClean="0"/>
              <a:t>şi</a:t>
            </a:r>
            <a:r>
              <a:rPr lang="en-US" sz="2000" dirty="0" smtClean="0"/>
              <a:t> a </a:t>
            </a:r>
            <a:r>
              <a:rPr lang="en-US" sz="2000" dirty="0" err="1" smtClean="0"/>
              <a:t>doua</a:t>
            </a:r>
            <a:r>
              <a:rPr lang="en-US" sz="2000" dirty="0" smtClean="0"/>
              <a:t> </a:t>
            </a:r>
            <a:r>
              <a:rPr lang="en-US" sz="2000" dirty="0" err="1" smtClean="0"/>
              <a:t>coloană</a:t>
            </a:r>
            <a:r>
              <a:rPr lang="en-US" sz="2000" dirty="0" smtClean="0"/>
              <a:t> </a:t>
            </a:r>
            <a:r>
              <a:rPr lang="en-US" sz="2000" dirty="0" err="1" smtClean="0"/>
              <a:t>pentru</a:t>
            </a:r>
            <a:r>
              <a:rPr lang="en-US" sz="2000" dirty="0" smtClean="0"/>
              <a:t> a </a:t>
            </a:r>
            <a:r>
              <a:rPr lang="en-US" sz="2000" dirty="0" err="1" smtClean="0"/>
              <a:t>crea</a:t>
            </a:r>
            <a:r>
              <a:rPr lang="en-US" sz="2000" dirty="0" smtClean="0"/>
              <a:t> o imagine de </a:t>
            </a:r>
          </a:p>
          <a:p>
            <a:pPr algn="ctr" eaLnBrk="0" hangingPunct="0"/>
            <a:r>
              <a:rPr lang="en-US" sz="2000" dirty="0" smtClean="0"/>
              <a:t>2x </a:t>
            </a:r>
            <a:r>
              <a:rPr lang="en-US" sz="2000" dirty="0" err="1" smtClean="0"/>
              <a:t>mai</a:t>
            </a:r>
            <a:r>
              <a:rPr lang="en-US" sz="2000" dirty="0" smtClean="0"/>
              <a:t> </a:t>
            </a:r>
            <a:r>
              <a:rPr lang="en-US" sz="2000" dirty="0" err="1" smtClean="0"/>
              <a:t>mică</a:t>
            </a:r>
            <a:endParaRPr lang="en-US" sz="200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5060950" y="2325688"/>
            <a:ext cx="1587500" cy="2590800"/>
            <a:chOff x="5060950" y="2325688"/>
            <a:chExt cx="1587500" cy="2590800"/>
          </a:xfrm>
        </p:grpSpPr>
        <p:pic>
          <p:nvPicPr>
            <p:cNvPr id="7" name="Picture 4" descr="vg-nn-quar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950" y="2325688"/>
              <a:ext cx="1587500" cy="209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564188" y="4459288"/>
              <a:ext cx="608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>
                  <a:latin typeface="Arial" charset="0"/>
                </a:rPr>
                <a:t>1/4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2800" y="2808288"/>
            <a:ext cx="800100" cy="1511300"/>
            <a:chOff x="7162800" y="2808288"/>
            <a:chExt cx="800100" cy="1511300"/>
          </a:xfrm>
        </p:grpSpPr>
        <p:pic>
          <p:nvPicPr>
            <p:cNvPr id="8" name="Picture 5" descr="vg-nn-eight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2808288"/>
              <a:ext cx="800100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240588" y="3862388"/>
              <a:ext cx="608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>
                  <a:latin typeface="Arial" charset="0"/>
                </a:rPr>
                <a:t>1/8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Calibri" charset="0"/>
              </a:rPr>
              <a:t>Rezultate</a:t>
            </a:r>
            <a:endParaRPr lang="en-US" dirty="0">
              <a:latin typeface="Calibri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57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35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7338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1/4  </a:t>
            </a:r>
            <a:r>
              <a:rPr lang="en-US"/>
              <a:t>(2x zoom)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9342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1/8  </a:t>
            </a:r>
            <a:r>
              <a:rPr lang="en-US"/>
              <a:t>(4x zoom)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609600" y="6248400"/>
            <a:ext cx="830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 dirty="0" err="1" smtClean="0">
                <a:solidFill>
                  <a:srgbClr val="FF0000"/>
                </a:solidFill>
              </a:rPr>
              <a:t>Observații</a:t>
            </a:r>
            <a:r>
              <a:rPr lang="en-US" sz="2000" dirty="0" smtClean="0">
                <a:solidFill>
                  <a:srgbClr val="FF0000"/>
                </a:solidFill>
              </a:rPr>
              <a:t>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1295400" y="5638800"/>
            <a:ext cx="54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000"/>
              <a:t>1/2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charset="0"/>
              </a:rPr>
              <a:t>Rezultate</a:t>
            </a:r>
            <a:r>
              <a:rPr lang="en-US" dirty="0" smtClean="0">
                <a:latin typeface="Calibri" charset="0"/>
              </a:rPr>
              <a:t> - zoom</a:t>
            </a:r>
            <a:endParaRPr lang="en-US" dirty="0">
              <a:latin typeface="Calibri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1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alibri" charset="0"/>
              </a:rPr>
              <a:t>Algoritm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pentru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micşorarea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imaginilor</a:t>
            </a:r>
            <a:r>
              <a:rPr lang="en-US" dirty="0" smtClean="0">
                <a:latin typeface="Calibri" charset="0"/>
              </a:rPr>
              <a:t> cu factor 2 cu </a:t>
            </a:r>
            <a:r>
              <a:rPr lang="en-US" dirty="0" err="1" smtClean="0">
                <a:latin typeface="Calibri" charset="0"/>
              </a:rPr>
              <a:t>filtrare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Gaussiană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8925"/>
            <a:ext cx="8686800" cy="2819632"/>
          </a:xfrm>
          <a:prstGeom prst="rect">
            <a:avLst/>
          </a:prstGeom>
        </p:spPr>
        <p:txBody>
          <a:bodyPr/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Font typeface="Calibri" charset="0"/>
              <a:buAutoNum type="arabicPeriod"/>
            </a:pPr>
            <a:endParaRPr lang="en-US" sz="2800" dirty="0">
              <a:latin typeface="Calibri" charset="0"/>
            </a:endParaRP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smtClean="0">
                <a:latin typeface="Calibri" charset="0"/>
              </a:rPr>
              <a:t>Input: </a:t>
            </a:r>
            <a:r>
              <a:rPr lang="en-US" sz="3000" dirty="0">
                <a:latin typeface="Calibri" charset="0"/>
              </a:rPr>
              <a:t>imagine de </a:t>
            </a:r>
            <a:r>
              <a:rPr lang="en-US" sz="3000" dirty="0" err="1">
                <a:latin typeface="Calibri" charset="0"/>
              </a:rPr>
              <a:t>dimensiuni</a:t>
            </a:r>
            <a:r>
              <a:rPr lang="en-US" sz="3000" dirty="0">
                <a:latin typeface="Calibri" charset="0"/>
              </a:rPr>
              <a:t> L x C</a:t>
            </a:r>
          </a:p>
          <a:p>
            <a:pPr>
              <a:spcBef>
                <a:spcPct val="20000"/>
              </a:spcBef>
              <a:buFont typeface="Calibri" charset="0"/>
              <a:buAutoNum type="arabicPeriod"/>
            </a:pPr>
            <a:r>
              <a:rPr lang="en-US" sz="3000" dirty="0" err="1" smtClean="0">
                <a:latin typeface="Calibri" charset="0"/>
              </a:rPr>
              <a:t>Filtrează</a:t>
            </a:r>
            <a:r>
              <a:rPr lang="en-US" sz="3000" dirty="0" smtClean="0">
                <a:latin typeface="Calibri" charset="0"/>
              </a:rPr>
              <a:t> </a:t>
            </a:r>
            <a:r>
              <a:rPr lang="en-US" sz="3000" dirty="0" err="1" smtClean="0">
                <a:latin typeface="Calibri" charset="0"/>
              </a:rPr>
              <a:t>imaginea</a:t>
            </a:r>
            <a:r>
              <a:rPr lang="en-US" sz="3000" dirty="0" smtClean="0">
                <a:latin typeface="Calibri" charset="0"/>
              </a:rPr>
              <a:t> cu un </a:t>
            </a:r>
            <a:r>
              <a:rPr lang="en-US" sz="3000" dirty="0" err="1" smtClean="0">
                <a:latin typeface="Calibri" charset="0"/>
              </a:rPr>
              <a:t>filtru</a:t>
            </a:r>
            <a:r>
              <a:rPr lang="en-US" sz="3000" dirty="0" smtClean="0">
                <a:latin typeface="Calibri" charset="0"/>
              </a:rPr>
              <a:t> Gaussian </a:t>
            </a:r>
            <a:endParaRPr lang="en-US" sz="3000" dirty="0">
              <a:latin typeface="Calibri" charset="0"/>
            </a:endParaRPr>
          </a:p>
          <a:p>
            <a:pPr lvl="1">
              <a:spcBef>
                <a:spcPct val="20000"/>
              </a:spcBef>
            </a:pP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imgBlurata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= 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imfilter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, 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fspecial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(‘gaussian’,7,1));</a:t>
            </a:r>
            <a:endParaRPr lang="en-US" sz="3000" dirty="0">
              <a:solidFill>
                <a:srgbClr val="0000FF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AutoNum type="arabicPeriod" startAt="3"/>
            </a:pPr>
            <a:r>
              <a:rPr lang="en-US" sz="3000" dirty="0" err="1" smtClean="0">
                <a:latin typeface="Calibri" charset="0"/>
              </a:rPr>
              <a:t>Selectează</a:t>
            </a:r>
            <a:r>
              <a:rPr lang="en-US" sz="3000" dirty="0" smtClean="0">
                <a:latin typeface="Calibri" charset="0"/>
              </a:rPr>
              <a:t> </a:t>
            </a:r>
            <a:r>
              <a:rPr lang="en-US" sz="3000" dirty="0" err="1" smtClean="0">
                <a:latin typeface="Calibri" charset="0"/>
              </a:rPr>
              <a:t>fiecare</a:t>
            </a:r>
            <a:r>
              <a:rPr lang="en-US" sz="3000" dirty="0" smtClean="0">
                <a:latin typeface="Calibri" charset="0"/>
              </a:rPr>
              <a:t> al </a:t>
            </a:r>
            <a:r>
              <a:rPr lang="en-US" sz="3000" dirty="0" err="1" smtClean="0">
                <a:latin typeface="Calibri" charset="0"/>
              </a:rPr>
              <a:t>doilea</a:t>
            </a:r>
            <a:r>
              <a:rPr lang="en-US" sz="3000" dirty="0" smtClean="0">
                <a:latin typeface="Calibri" charset="0"/>
              </a:rPr>
              <a:t> pixel</a:t>
            </a:r>
            <a:endParaRPr lang="en-US" sz="3000" dirty="0">
              <a:latin typeface="Calibri" charset="0"/>
            </a:endParaRPr>
          </a:p>
          <a:p>
            <a:pPr marL="457200" lvl="1" indent="0">
              <a:spcBef>
                <a:spcPct val="20000"/>
              </a:spcBef>
            </a:pP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imgRedusa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3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= </a:t>
            </a:r>
            <a:r>
              <a:rPr lang="en-US" sz="3000" dirty="0" err="1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imgBlurata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(</a:t>
            </a:r>
            <a:r>
              <a:rPr lang="en-US" sz="3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1:2:end, 1:2:end)</a:t>
            </a:r>
            <a:r>
              <a:rPr lang="en-US" sz="3000" dirty="0" smtClean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;</a:t>
            </a:r>
          </a:p>
          <a:p>
            <a:pPr lvl="1">
              <a:spcBef>
                <a:spcPct val="20000"/>
              </a:spcBef>
            </a:pPr>
            <a:endParaRPr lang="en-US" sz="3000" dirty="0">
              <a:latin typeface="Calibri" charset="0"/>
              <a:ea typeface="ＭＳ Ｐゴシック" charset="0"/>
            </a:endParaRPr>
          </a:p>
          <a:p>
            <a:pPr lvl="1">
              <a:spcBef>
                <a:spcPct val="20000"/>
              </a:spcBef>
            </a:pPr>
            <a:endParaRPr lang="en-US" sz="3000" dirty="0" smtClean="0">
              <a:latin typeface="Calibri" charset="0"/>
              <a:ea typeface="ＭＳ Ｐゴシック" charset="0"/>
            </a:endParaRPr>
          </a:p>
          <a:p>
            <a:pPr lvl="1">
              <a:spcBef>
                <a:spcPct val="20000"/>
              </a:spcBef>
            </a:pPr>
            <a:endParaRPr lang="en-US" sz="3000" dirty="0">
              <a:latin typeface="Calibri" charset="0"/>
              <a:ea typeface="ＭＳ Ｐゴシック" charset="0"/>
            </a:endParaRPr>
          </a:p>
          <a:p>
            <a:pPr lvl="1">
              <a:spcBef>
                <a:spcPct val="20000"/>
              </a:spcBef>
            </a:pPr>
            <a:endParaRPr lang="en-US" sz="3000" dirty="0" smtClean="0">
              <a:latin typeface="Calibri" charset="0"/>
              <a:ea typeface="ＭＳ Ｐゴシック" charset="0"/>
            </a:endParaRPr>
          </a:p>
        </p:txBody>
      </p:sp>
      <p:pic>
        <p:nvPicPr>
          <p:cNvPr id="2" name="Picture 1" descr="filtru_gau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17" y="5033098"/>
            <a:ext cx="2125292" cy="1593969"/>
          </a:xfrm>
          <a:prstGeom prst="rect">
            <a:avLst/>
          </a:prstGeom>
        </p:spPr>
      </p:pic>
      <p:pic>
        <p:nvPicPr>
          <p:cNvPr id="4" name="Picture 3" descr="filtru_gauss_me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17" y="4896430"/>
            <a:ext cx="2593144" cy="19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9054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239683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1576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5395913" y="451456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7072313" y="391766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905000" y="560676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Calibri" charset="0"/>
              </a:rPr>
              <a:t>Rezultate</a:t>
            </a:r>
            <a:endParaRPr lang="en-US" dirty="0">
              <a:latin typeface="Calibri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73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1/4 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 1/8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Gaussian 1/2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395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Calibri" charset="0"/>
              </a:rPr>
              <a:t>Rezultate</a:t>
            </a:r>
            <a:r>
              <a:rPr lang="en-US" dirty="0" smtClean="0">
                <a:latin typeface="Calibri" charset="0"/>
              </a:rPr>
              <a:t> - zoom</a:t>
            </a:r>
            <a:endParaRPr lang="en-US" dirty="0">
              <a:latin typeface="Calibri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66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vg-nn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1362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7475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Versus.</a:t>
            </a:r>
            <a:r>
              <a:rPr lang="en-US" dirty="0">
                <a:latin typeface="Calibri" charset="0"/>
              </a:rPr>
              <a:t>..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1/4  </a:t>
            </a:r>
            <a:r>
              <a:rPr lang="en-US" sz="1600">
                <a:latin typeface="Arial" charset="0"/>
              </a:rPr>
              <a:t>(2x zoom)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1/8  </a:t>
            </a:r>
            <a:r>
              <a:rPr lang="en-US" sz="1600">
                <a:latin typeface="Arial" charset="0"/>
              </a:rPr>
              <a:t>(4x zoom)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latin typeface="Arial" charset="0"/>
              </a:rPr>
              <a:t>1/2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  <p:pic>
        <p:nvPicPr>
          <p:cNvPr id="11" name="Picture 2" descr="vg-nn-h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37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vg-nn-quar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3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13" y="42863"/>
            <a:ext cx="2884488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Filtrare</a:t>
            </a:r>
            <a:r>
              <a:rPr lang="en-US" dirty="0" smtClean="0">
                <a:ea typeface="+mj-ea"/>
              </a:rPr>
              <a:t> </a:t>
            </a:r>
            <a:r>
              <a:rPr lang="en-US" dirty="0" err="1" smtClean="0">
                <a:ea typeface="+mj-ea"/>
              </a:rPr>
              <a:t>Gaussiană</a:t>
            </a:r>
            <a:endParaRPr lang="en-US" dirty="0">
              <a:ea typeface="+mj-ea"/>
            </a:endParaRP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9"/>
          <p:cNvSpPr>
            <a:spLocks noChangeArrowheads="1"/>
          </p:cNvSpPr>
          <p:nvPr/>
        </p:nvSpPr>
        <p:spPr bwMode="auto">
          <a:xfrm>
            <a:off x="0" y="1295400"/>
            <a:ext cx="300762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 err="1" smtClean="0"/>
              <a:t>Soluție</a:t>
            </a:r>
            <a:r>
              <a:rPr lang="en-US" sz="2400" dirty="0" smtClean="0"/>
              <a:t>: </a:t>
            </a:r>
            <a:r>
              <a:rPr lang="en-US" sz="2400" dirty="0" err="1" smtClean="0"/>
              <a:t>filtrează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întâi</a:t>
            </a:r>
            <a:r>
              <a:rPr lang="en-US" sz="2400" dirty="0" smtClean="0"/>
              <a:t> </a:t>
            </a:r>
            <a:r>
              <a:rPr lang="en-US" sz="2400" dirty="0" err="1" smtClean="0"/>
              <a:t>imaginea</a:t>
            </a:r>
            <a:r>
              <a:rPr lang="en-US" sz="2400" dirty="0" smtClean="0"/>
              <a:t> cu un </a:t>
            </a:r>
            <a:r>
              <a:rPr lang="en-US" sz="2400" dirty="0" err="1" smtClean="0"/>
              <a:t>filtru</a:t>
            </a:r>
            <a:r>
              <a:rPr lang="en-US" sz="2400" dirty="0" smtClean="0"/>
              <a:t> Gaussian, </a:t>
            </a:r>
            <a:r>
              <a:rPr lang="en-US" sz="2400" i="1" dirty="0" err="1" smtClean="0"/>
              <a:t>apoi</a:t>
            </a:r>
            <a:r>
              <a:rPr lang="en-US" sz="2400" dirty="0" smtClean="0"/>
              <a:t> </a:t>
            </a:r>
            <a:r>
              <a:rPr lang="en-US" sz="2400" dirty="0" err="1" smtClean="0"/>
              <a:t>selectează</a:t>
            </a:r>
            <a:r>
              <a:rPr lang="en-US" sz="2400" dirty="0" smtClean="0"/>
              <a:t> </a:t>
            </a:r>
            <a:r>
              <a:rPr lang="en-US" sz="2400" dirty="0" err="1" smtClean="0"/>
              <a:t>pixelii</a:t>
            </a:r>
            <a:r>
              <a:rPr lang="en-US" sz="2400" dirty="0" smtClean="0"/>
              <a:t> din 2 </a:t>
            </a:r>
            <a:r>
              <a:rPr lang="en-US" sz="2400" dirty="0" err="1" smtClean="0"/>
              <a:t>în</a:t>
            </a:r>
            <a:r>
              <a:rPr lang="en-US" sz="2400" dirty="0" smtClean="0"/>
              <a:t> 2</a:t>
            </a: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591286" y="3260725"/>
            <a:ext cx="898604" cy="433388"/>
            <a:chOff x="1240209" y="3261445"/>
            <a:chExt cx="897591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23" name="TextBox 19"/>
            <p:cNvSpPr txBox="1">
              <a:spLocks noChangeArrowheads="1"/>
            </p:cNvSpPr>
            <p:nvPr/>
          </p:nvSpPr>
          <p:spPr bwMode="auto">
            <a:xfrm>
              <a:off x="1240209" y="3320138"/>
              <a:ext cx="897591" cy="3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blurează</a:t>
              </a:r>
              <a:endParaRPr lang="en-US" sz="1600" dirty="0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52852" cy="2994025"/>
            <a:chOff x="515031" y="3777331"/>
            <a:chExt cx="2253362" cy="2993593"/>
          </a:xfrm>
        </p:grpSpPr>
        <p:pic>
          <p:nvPicPr>
            <p:cNvPr id="16419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26675" cy="58469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 smtClean="0">
                  <a:solidFill>
                    <a:schemeClr val="bg1"/>
                  </a:solidFill>
                </a:rPr>
                <a:t> f</a:t>
              </a:r>
              <a:r>
                <a:rPr lang="en-US" sz="32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 I</a:t>
              </a:r>
              <a:r>
                <a:rPr lang="en-US" sz="32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40" y="3217863"/>
            <a:ext cx="1051390" cy="433387"/>
            <a:chOff x="2177129" y="3217903"/>
            <a:chExt cx="105157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8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51573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selectează</a:t>
              </a:r>
              <a:endParaRPr lang="en-US" sz="1600" dirty="0"/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561540" y="3260725"/>
            <a:ext cx="898604" cy="433388"/>
            <a:chOff x="3210473" y="3261445"/>
            <a:chExt cx="897591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6" name="TextBox 26"/>
            <p:cNvSpPr txBox="1">
              <a:spLocks noChangeArrowheads="1"/>
            </p:cNvSpPr>
            <p:nvPr/>
          </p:nvSpPr>
          <p:spPr bwMode="auto">
            <a:xfrm>
              <a:off x="3210473" y="3309197"/>
              <a:ext cx="897591" cy="33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blurează</a:t>
              </a:r>
              <a:endParaRPr lang="en-US" sz="1600" dirty="0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57" y="3217863"/>
            <a:ext cx="1051390" cy="433387"/>
            <a:chOff x="4016859" y="3217899"/>
            <a:chExt cx="1050027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4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50027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selectează</a:t>
              </a:r>
              <a:endParaRPr lang="en-US" sz="1600" dirty="0"/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89" y="1655763"/>
            <a:ext cx="1109536" cy="1462055"/>
            <a:chOff x="3135896" y="1655788"/>
            <a:chExt cx="1110435" cy="1461954"/>
          </a:xfrm>
        </p:grpSpPr>
        <p:pic>
          <p:nvPicPr>
            <p:cNvPr id="16411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371014" cy="461633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</a:rPr>
                <a:t>I</a:t>
              </a:r>
              <a:r>
                <a:rPr lang="en-US" sz="24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7" y="3798888"/>
            <a:ext cx="1173647" cy="1520825"/>
            <a:chOff x="3135896" y="3799099"/>
            <a:chExt cx="1174848" cy="1521196"/>
          </a:xfrm>
        </p:grpSpPr>
        <p:pic>
          <p:nvPicPr>
            <p:cNvPr id="16408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633214" y="3799099"/>
              <a:ext cx="677530" cy="461778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 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I</a:t>
              </a:r>
              <a:r>
                <a:rPr lang="en-US" sz="2400" b="1" baseline="-25000" dirty="0" smtClean="0">
                  <a:solidFill>
                    <a:schemeClr val="bg1"/>
                  </a:solidFill>
                </a:rPr>
                <a:t>1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1" y="2401888"/>
            <a:ext cx="575791" cy="753894"/>
            <a:chOff x="4779181" y="2402353"/>
            <a:chExt cx="575709" cy="753551"/>
          </a:xfrm>
        </p:grpSpPr>
        <p:pic>
          <p:nvPicPr>
            <p:cNvPr id="16406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25684" cy="3691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chemeClr val="bg1"/>
                  </a:solidFill>
                </a:rPr>
                <a:t>I</a:t>
              </a:r>
              <a:r>
                <a:rPr lang="en-US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US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6404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432647" cy="584747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</a:t>
              </a:r>
              <a:r>
                <a:rPr lang="en-US" sz="32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23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/>
                <a:t>blur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52852" cy="2994025"/>
            <a:chOff x="515031" y="3777331"/>
            <a:chExt cx="2253362" cy="2993593"/>
          </a:xfrm>
        </p:grpSpPr>
        <p:pic>
          <p:nvPicPr>
            <p:cNvPr id="16419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1718" y="3777331"/>
              <a:ext cx="1026675" cy="584692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 smtClean="0">
                  <a:solidFill>
                    <a:schemeClr val="bg1"/>
                  </a:solidFill>
                </a:rPr>
                <a:t> f</a:t>
              </a:r>
              <a:r>
                <a:rPr lang="en-US" sz="32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   I</a:t>
              </a:r>
              <a:r>
                <a:rPr lang="en-US" sz="32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172" y="3864430"/>
              <a:ext cx="38985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40" y="3217863"/>
            <a:ext cx="1051390" cy="433387"/>
            <a:chOff x="2177129" y="3217903"/>
            <a:chExt cx="105157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525" y="3217903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8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51573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selectează</a:t>
              </a:r>
              <a:endParaRPr lang="en-US" sz="1600" dirty="0"/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6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blur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57" y="3217863"/>
            <a:ext cx="1051390" cy="433387"/>
            <a:chOff x="4016859" y="3217899"/>
            <a:chExt cx="1050027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55" y="3217899"/>
              <a:ext cx="539140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14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50027" cy="33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 dirty="0" err="1" smtClean="0"/>
                <a:t>selectează</a:t>
              </a:r>
              <a:endParaRPr lang="en-US" sz="1600" dirty="0"/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000"/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89" y="1655763"/>
            <a:ext cx="1109536" cy="1462055"/>
            <a:chOff x="3135896" y="1655788"/>
            <a:chExt cx="1110435" cy="1461954"/>
          </a:xfrm>
        </p:grpSpPr>
        <p:pic>
          <p:nvPicPr>
            <p:cNvPr id="16411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5317" y="2656109"/>
              <a:ext cx="371014" cy="461633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</a:rPr>
                <a:t>I</a:t>
              </a:r>
              <a:r>
                <a:rPr lang="en-US" sz="24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7" y="3798888"/>
            <a:ext cx="1173647" cy="1520825"/>
            <a:chOff x="3135896" y="3799099"/>
            <a:chExt cx="1174848" cy="1521196"/>
          </a:xfrm>
        </p:grpSpPr>
        <p:pic>
          <p:nvPicPr>
            <p:cNvPr id="16408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633214" y="3799099"/>
              <a:ext cx="677530" cy="461778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f 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I</a:t>
              </a:r>
              <a:r>
                <a:rPr lang="en-US" sz="2400" b="1" baseline="-25000" dirty="0" smtClean="0">
                  <a:solidFill>
                    <a:schemeClr val="bg1"/>
                  </a:solidFill>
                </a:rPr>
                <a:t>1</a:t>
              </a:r>
              <a:endParaRPr lang="en-US" sz="24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384" y="3886198"/>
              <a:ext cx="338554" cy="461665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1" y="2401888"/>
            <a:ext cx="575791" cy="753894"/>
            <a:chOff x="4779181" y="2402353"/>
            <a:chExt cx="575709" cy="753551"/>
          </a:xfrm>
        </p:grpSpPr>
        <p:pic>
          <p:nvPicPr>
            <p:cNvPr id="16406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206" y="2786740"/>
              <a:ext cx="325684" cy="369164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chemeClr val="bg1"/>
                  </a:solidFill>
                </a:rPr>
                <a:t>I</a:t>
              </a:r>
              <a:r>
                <a:rPr lang="en-US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US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03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16404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686" y="2525477"/>
              <a:ext cx="432647" cy="584747"/>
            </a:xfrm>
            <a:prstGeom prst="rect">
              <a:avLst/>
            </a:prstGeom>
            <a:noFill/>
            <a:ln>
              <a:noFill/>
            </a:ln>
            <a:effectLst>
              <a:outerShdw blurRad="38100" dist="38100" dir="2700000" algn="tl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</a:t>
              </a:r>
              <a:r>
                <a:rPr lang="en-US" sz="3200" b="1" baseline="-250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0</a:t>
              </a:r>
              <a:endParaRPr lang="en-US" sz="3200" b="1" baseline="-250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2786063" y="3798888"/>
            <a:ext cx="6553200" cy="329882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Box 44"/>
          <p:cNvSpPr txBox="1">
            <a:spLocks noChangeArrowheads="1"/>
          </p:cNvSpPr>
          <p:nvPr/>
        </p:nvSpPr>
        <p:spPr bwMode="auto">
          <a:xfrm>
            <a:off x="1374775" y="-615950"/>
            <a:ext cx="1655763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3900">
                <a:latin typeface="Times New Roman" charset="0"/>
                <a:cs typeface="Times New Roman" charset="0"/>
              </a:rPr>
              <a:t>{</a:t>
            </a:r>
          </a:p>
        </p:txBody>
      </p:sp>
      <p:sp>
        <p:nvSpPr>
          <p:cNvPr id="45" name="TextBox 45"/>
          <p:cNvSpPr txBox="1">
            <a:spLocks noChangeArrowheads="1"/>
          </p:cNvSpPr>
          <p:nvPr/>
        </p:nvSpPr>
        <p:spPr bwMode="auto">
          <a:xfrm>
            <a:off x="254000" y="1200150"/>
            <a:ext cx="18716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 dirty="0" err="1" smtClean="0"/>
              <a:t>Piramidă</a:t>
            </a:r>
            <a:endParaRPr lang="en-US" sz="2400" i="1" dirty="0" smtClean="0"/>
          </a:p>
          <a:p>
            <a:pPr algn="ctr"/>
            <a:r>
              <a:rPr lang="en-US" sz="2400" i="1" dirty="0" err="1" smtClean="0"/>
              <a:t>Gaussiană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38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bolt_f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1/81*ones(9,9);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25840"/>
              </p:ext>
            </p:extLst>
          </p:nvPr>
        </p:nvGraphicFramePr>
        <p:xfrm>
          <a:off x="4951413" y="1109663"/>
          <a:ext cx="384333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6" name="Equation" r:id="rId6" imgW="1943100" imgH="914400" progId="Equation.3">
                  <p:embed/>
                </p:oleObj>
              </mc:Choice>
              <mc:Fallback>
                <p:oleObj name="Equation" r:id="rId6" imgW="19431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1413" y="1109663"/>
                        <a:ext cx="3843337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24582" cy="48545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</a:rPr>
              <a:t>i</a:t>
            </a:r>
            <a:r>
              <a:rPr lang="en-US" dirty="0" smtClean="0">
                <a:latin typeface="Calibri" charset="0"/>
              </a:rPr>
              <a:t>magine </a:t>
            </a:r>
            <a:r>
              <a:rPr lang="en-US" dirty="0" err="1" smtClean="0">
                <a:latin typeface="Calibri" charset="0"/>
              </a:rPr>
              <a:t>prea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mică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pentru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ecran</a:t>
            </a:r>
            <a:r>
              <a:rPr lang="en-US" dirty="0" smtClean="0">
                <a:latin typeface="Calibri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   (45 x 45 </a:t>
            </a:r>
            <a:r>
              <a:rPr lang="en-US" dirty="0" err="1" smtClean="0">
                <a:latin typeface="Calibri" charset="0"/>
              </a:rPr>
              <a:t>pixeli</a:t>
            </a:r>
            <a:r>
              <a:rPr lang="en-US" dirty="0" smtClean="0">
                <a:latin typeface="Calibri" charset="0"/>
              </a:rPr>
              <a:t>)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c</a:t>
            </a:r>
            <a:r>
              <a:rPr lang="en-US" dirty="0" smtClean="0">
                <a:latin typeface="Calibri" charset="0"/>
              </a:rPr>
              <a:t>um </a:t>
            </a:r>
            <a:r>
              <a:rPr lang="en-US" dirty="0" err="1" smtClean="0">
                <a:latin typeface="Calibri" charset="0"/>
              </a:rPr>
              <a:t>putem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să</a:t>
            </a:r>
            <a:r>
              <a:rPr lang="en-US" dirty="0" smtClean="0">
                <a:latin typeface="Calibri" charset="0"/>
              </a:rPr>
              <a:t> o </a:t>
            </a:r>
            <a:r>
              <a:rPr lang="en-US" dirty="0" err="1" smtClean="0">
                <a:latin typeface="Calibri" charset="0"/>
              </a:rPr>
              <a:t>mărim</a:t>
            </a:r>
            <a:r>
              <a:rPr lang="en-US" dirty="0" smtClean="0">
                <a:latin typeface="Calibri" charset="0"/>
              </a:rPr>
              <a:t> de 10 </a:t>
            </a:r>
            <a:r>
              <a:rPr lang="en-US" dirty="0" err="1" smtClean="0">
                <a:latin typeface="Calibri" charset="0"/>
              </a:rPr>
              <a:t>ori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  (450 x 450 </a:t>
            </a:r>
            <a:r>
              <a:rPr lang="en-US" dirty="0" err="1" smtClean="0">
                <a:latin typeface="Calibri" charset="0"/>
              </a:rPr>
              <a:t>pixeli</a:t>
            </a:r>
            <a:r>
              <a:rPr lang="en-US" dirty="0" smtClean="0">
                <a:latin typeface="Calibri" charset="0"/>
              </a:rPr>
              <a:t>)</a:t>
            </a:r>
            <a:endParaRPr lang="en-US" dirty="0">
              <a:latin typeface="Calibri" charset="0"/>
            </a:endParaRPr>
          </a:p>
          <a:p>
            <a:r>
              <a:rPr lang="en-US" dirty="0" err="1">
                <a:latin typeface="Calibri" charset="0"/>
              </a:rPr>
              <a:t>m</a:t>
            </a:r>
            <a:r>
              <a:rPr lang="en-US" dirty="0" err="1" smtClean="0">
                <a:latin typeface="Calibri" charset="0"/>
              </a:rPr>
              <a:t>etodă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simplă</a:t>
            </a:r>
            <a:r>
              <a:rPr lang="en-US" dirty="0" smtClean="0">
                <a:latin typeface="Calibri" charset="0"/>
              </a:rPr>
              <a:t>: </a:t>
            </a:r>
            <a:r>
              <a:rPr lang="en-US" dirty="0" err="1" smtClean="0">
                <a:latin typeface="Calibri" charset="0"/>
              </a:rPr>
              <a:t>repetăm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fiecare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rând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şi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coloană</a:t>
            </a:r>
            <a:r>
              <a:rPr lang="en-US" dirty="0" smtClean="0">
                <a:latin typeface="Calibri" charset="0"/>
              </a:rPr>
              <a:t> de 10 </a:t>
            </a:r>
            <a:r>
              <a:rPr lang="en-US" dirty="0" err="1" smtClean="0">
                <a:latin typeface="Calibri" charset="0"/>
              </a:rPr>
              <a:t>ori</a:t>
            </a:r>
            <a:r>
              <a:rPr lang="en-US" dirty="0" smtClean="0">
                <a:latin typeface="Calibri" charset="0"/>
              </a:rPr>
              <a:t> (</a:t>
            </a:r>
            <a:r>
              <a:rPr lang="en-US" dirty="0" err="1" smtClean="0">
                <a:latin typeface="Calibri" charset="0"/>
              </a:rPr>
              <a:t>fiecare</a:t>
            </a:r>
            <a:r>
              <a:rPr lang="en-US" dirty="0" smtClean="0">
                <a:latin typeface="Calibri" charset="0"/>
              </a:rPr>
              <a:t> pixel </a:t>
            </a:r>
            <a:r>
              <a:rPr lang="en-US" dirty="0" err="1" smtClean="0">
                <a:latin typeface="Calibri" charset="0"/>
              </a:rPr>
              <a:t>multiplicat</a:t>
            </a:r>
            <a:r>
              <a:rPr lang="en-US" dirty="0" smtClean="0">
                <a:latin typeface="Calibri" charset="0"/>
              </a:rPr>
              <a:t> de 100 de </a:t>
            </a:r>
            <a:r>
              <a:rPr lang="en-US" dirty="0" err="1" smtClean="0">
                <a:latin typeface="Calibri" charset="0"/>
              </a:rPr>
              <a:t>ori</a:t>
            </a:r>
            <a:r>
              <a:rPr lang="en-US" dirty="0" smtClean="0">
                <a:latin typeface="Calibri" charset="0"/>
              </a:rPr>
              <a:t>)</a:t>
            </a:r>
            <a:endParaRPr lang="en-US" dirty="0">
              <a:latin typeface="Calibri" charset="0"/>
            </a:endParaRPr>
          </a:p>
          <a:p>
            <a:r>
              <a:rPr lang="en-US" altLang="ja-JP" dirty="0" err="1">
                <a:latin typeface="Calibri" charset="0"/>
              </a:rPr>
              <a:t>i</a:t>
            </a:r>
            <a:r>
              <a:rPr lang="en-US" altLang="ja-JP" dirty="0" err="1" smtClean="0">
                <a:latin typeface="Calibri" charset="0"/>
              </a:rPr>
              <a:t>nterpolare</a:t>
            </a:r>
            <a:r>
              <a:rPr lang="en-US" altLang="ja-JP" dirty="0" smtClean="0">
                <a:latin typeface="Calibri" charset="0"/>
              </a:rPr>
              <a:t> </a:t>
            </a:r>
            <a:r>
              <a:rPr lang="ja-JP" altLang="en-US" dirty="0" smtClean="0">
                <a:latin typeface="Calibri" charset="0"/>
              </a:rPr>
              <a:t>“</a:t>
            </a:r>
            <a:r>
              <a:rPr lang="ro-RO" altLang="ja-JP" dirty="0" smtClean="0">
                <a:latin typeface="Calibri" charset="0"/>
              </a:rPr>
              <a:t>cel mai apropiat vecin”</a:t>
            </a:r>
            <a:endParaRPr lang="en-US" dirty="0">
              <a:latin typeface="Calibri" charset="0"/>
            </a:endParaRPr>
          </a:p>
        </p:txBody>
      </p:sp>
      <p:pic>
        <p:nvPicPr>
          <p:cNvPr id="214020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85" y="2832678"/>
            <a:ext cx="26797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94" y="1818611"/>
            <a:ext cx="2682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Calibri" charset="0"/>
              </a:rPr>
              <a:t>Mărirea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imaginilor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8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</a:rPr>
              <a:t>Interpolarea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imaginilor</a:t>
            </a:r>
            <a:endParaRPr lang="en-US" dirty="0">
              <a:latin typeface="Calibri" charset="0"/>
            </a:endParaRPr>
          </a:p>
        </p:txBody>
      </p:sp>
      <p:sp>
        <p:nvSpPr>
          <p:cNvPr id="472082" name="Rectangle 1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34062" y="3931055"/>
            <a:ext cx="77724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smtClean="0"/>
              <a:t>Cum se </a:t>
            </a:r>
            <a:r>
              <a:rPr lang="en-US" sz="2400" dirty="0" err="1" smtClean="0"/>
              <a:t>formează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imaginile</a:t>
            </a:r>
            <a:r>
              <a:rPr lang="en-US" sz="2400" dirty="0" smtClean="0"/>
              <a:t> </a:t>
            </a:r>
            <a:r>
              <a:rPr lang="en-US" sz="2400" dirty="0" err="1" smtClean="0"/>
              <a:t>digitale</a:t>
            </a:r>
            <a:r>
              <a:rPr lang="en-US" sz="2400" dirty="0" smtClean="0"/>
              <a:t>? </a:t>
            </a:r>
            <a:endParaRPr lang="en-US" sz="2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e</a:t>
            </a:r>
            <a:r>
              <a:rPr lang="en-US" sz="2000" dirty="0" err="1" smtClean="0"/>
              <a:t>șantionare</a:t>
            </a:r>
            <a:r>
              <a:rPr lang="en-US" sz="2000" dirty="0" smtClean="0"/>
              <a:t> : </a:t>
            </a:r>
            <a:r>
              <a:rPr lang="en-US" sz="2000" dirty="0" err="1" smtClean="0"/>
              <a:t>discretizăm</a:t>
            </a:r>
            <a:r>
              <a:rPr lang="en-US" sz="2000" dirty="0" smtClean="0"/>
              <a:t> </a:t>
            </a:r>
            <a:r>
              <a:rPr lang="en-US" sz="2000" dirty="0" err="1" smtClean="0"/>
              <a:t>spațiul</a:t>
            </a:r>
            <a:r>
              <a:rPr lang="en-US" sz="2000" dirty="0" smtClean="0"/>
              <a:t>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pixeli</a:t>
            </a:r>
            <a:endParaRPr lang="en-US" sz="2000" dirty="0" smtClean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t</a:t>
            </a:r>
            <a:r>
              <a:rPr lang="en-US" sz="2000" dirty="0" err="1" smtClean="0"/>
              <a:t>recem</a:t>
            </a:r>
            <a:r>
              <a:rPr lang="en-US" sz="2000" dirty="0" smtClean="0"/>
              <a:t> de la o </a:t>
            </a:r>
            <a:r>
              <a:rPr lang="en-US" sz="2000" dirty="0" err="1" smtClean="0">
                <a:solidFill>
                  <a:srgbClr val="FF0000"/>
                </a:solidFill>
              </a:rPr>
              <a:t>funcție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continuă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</a:rPr>
              <a:t>f</a:t>
            </a:r>
            <a:r>
              <a:rPr lang="en-US" sz="2000" dirty="0" smtClean="0"/>
              <a:t> la o </a:t>
            </a:r>
            <a:r>
              <a:rPr lang="en-US" sz="2000" dirty="0" err="1" smtClean="0">
                <a:solidFill>
                  <a:srgbClr val="0000FF"/>
                </a:solidFill>
              </a:rPr>
              <a:t>funcție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discretă</a:t>
            </a:r>
            <a:r>
              <a:rPr lang="en-US" sz="2000" dirty="0" smtClean="0">
                <a:solidFill>
                  <a:srgbClr val="0000FF"/>
                </a:solidFill>
              </a:rPr>
              <a:t> F</a:t>
            </a:r>
            <a:endParaRPr lang="en-US" sz="2000" dirty="0">
              <a:solidFill>
                <a:srgbClr val="0000FF"/>
              </a:solidFill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d</a:t>
            </a:r>
            <a:r>
              <a:rPr lang="en-US" sz="2000" dirty="0" err="1" smtClean="0"/>
              <a:t>acă</a:t>
            </a:r>
            <a:r>
              <a:rPr lang="en-US" sz="2000" dirty="0" smtClean="0"/>
              <a:t> am </a:t>
            </a:r>
            <a:r>
              <a:rPr lang="en-US" sz="2000" dirty="0" err="1" smtClean="0"/>
              <a:t>putea</a:t>
            </a:r>
            <a:r>
              <a:rPr lang="en-US" sz="2000" dirty="0" smtClean="0"/>
              <a:t> </a:t>
            </a:r>
            <a:r>
              <a:rPr lang="en-US" sz="2000" dirty="0" err="1" smtClean="0"/>
              <a:t>reconstrui</a:t>
            </a:r>
            <a:r>
              <a:rPr lang="en-US" sz="2000" dirty="0" smtClean="0"/>
              <a:t> </a:t>
            </a:r>
            <a:r>
              <a:rPr lang="en-US" sz="2000" dirty="0" err="1" smtClean="0"/>
              <a:t>funcția</a:t>
            </a:r>
            <a:r>
              <a:rPr lang="en-US" sz="2000" dirty="0" smtClean="0"/>
              <a:t> </a:t>
            </a:r>
            <a:r>
              <a:rPr lang="en-US" sz="2000" dirty="0" err="1" smtClean="0"/>
              <a:t>continuă</a:t>
            </a:r>
            <a:r>
              <a:rPr lang="en-US" sz="2000" dirty="0" smtClean="0"/>
              <a:t> </a:t>
            </a:r>
            <a:r>
              <a:rPr lang="en-US" sz="2000" dirty="0" err="1" smtClean="0"/>
              <a:t>inițială</a:t>
            </a:r>
            <a:r>
              <a:rPr lang="en-US" sz="2000" dirty="0" smtClean="0"/>
              <a:t> </a:t>
            </a:r>
            <a:r>
              <a:rPr lang="en-US" sz="2000" i="1" dirty="0" smtClean="0"/>
              <a:t>f</a:t>
            </a:r>
            <a:r>
              <a:rPr lang="en-US" sz="2000" dirty="0" smtClean="0"/>
              <a:t> , am </a:t>
            </a:r>
            <a:r>
              <a:rPr lang="en-US" sz="2000" dirty="0" err="1" smtClean="0"/>
              <a:t>putea</a:t>
            </a:r>
            <a:r>
              <a:rPr lang="en-US" sz="2000" dirty="0" smtClean="0"/>
              <a:t> genera </a:t>
            </a:r>
            <a:r>
              <a:rPr lang="en-US" sz="2000" dirty="0" err="1" smtClean="0"/>
              <a:t>imagini</a:t>
            </a:r>
            <a:r>
              <a:rPr lang="en-US" sz="2000" dirty="0" smtClean="0"/>
              <a:t> la </a:t>
            </a:r>
            <a:r>
              <a:rPr lang="en-US" sz="2000" dirty="0" err="1" smtClean="0"/>
              <a:t>orice</a:t>
            </a:r>
            <a:r>
              <a:rPr lang="en-US" sz="2000" dirty="0" smtClean="0"/>
              <a:t> </a:t>
            </a:r>
            <a:r>
              <a:rPr lang="en-US" sz="2000" dirty="0" err="1" smtClean="0"/>
              <a:t>rezoluție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1600200" y="1730375"/>
            <a:ext cx="4611688" cy="1936750"/>
            <a:chOff x="1600200" y="1730375"/>
            <a:chExt cx="4611688" cy="1936750"/>
          </a:xfrm>
        </p:grpSpPr>
        <p:pic>
          <p:nvPicPr>
            <p:cNvPr id="27650" name="Picture 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797050"/>
              <a:ext cx="635000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1" name="Line 3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2667000" y="2720975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Line 5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429000" y="2111375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4191000" y="2492375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Line 7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4953000" y="2720975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Oval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28900" y="26828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Oval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152900" y="24542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390900" y="20637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Oval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914900" y="26733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1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438400" y="3406775"/>
              <a:ext cx="3505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2" name="Line 15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5715000" y="2111375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3" name="Oval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76900" y="20637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Line 17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V="1">
              <a:off x="2438400" y="1730375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Text Box 20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536825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1</a:t>
              </a:r>
            </a:p>
          </p:txBody>
        </p:sp>
        <p:sp>
          <p:nvSpPr>
            <p:cNvPr id="27668" name="Text Box 2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295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2</a:t>
              </a:r>
            </a:p>
          </p:txBody>
        </p:sp>
        <p:sp>
          <p:nvSpPr>
            <p:cNvPr id="27669" name="Text Box 22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57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3</a:t>
              </a:r>
            </a:p>
          </p:txBody>
        </p:sp>
        <p:sp>
          <p:nvSpPr>
            <p:cNvPr id="27670" name="Text Box 2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19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4</a:t>
              </a:r>
            </a:p>
          </p:txBody>
        </p:sp>
        <p:sp>
          <p:nvSpPr>
            <p:cNvPr id="27671" name="Text Box 24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581650" y="3330575"/>
              <a:ext cx="285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600"/>
                <a:t>5</a:t>
              </a:r>
            </a:p>
          </p:txBody>
        </p:sp>
        <p:pic>
          <p:nvPicPr>
            <p:cNvPr id="27672" name="Picture 25" descr="txp_fig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332163"/>
              <a:ext cx="192088" cy="157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421519" y="2383557"/>
            <a:ext cx="1853897" cy="2008986"/>
            <a:chOff x="7421519" y="2383557"/>
            <a:chExt cx="1853897" cy="200898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7" cstate="print"/>
            <a:srcRect l="1" r="49999" b="17445"/>
            <a:stretch/>
          </p:blipFill>
          <p:spPr bwMode="auto">
            <a:xfrm>
              <a:off x="7485062" y="2383557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421519" y="4115544"/>
              <a:ext cx="1853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</a:t>
              </a:r>
              <a:r>
                <a:rPr lang="en-US" sz="1200" dirty="0" smtClean="0">
                  <a:solidFill>
                    <a:srgbClr val="FF0000"/>
                  </a:solidFill>
                </a:rPr>
                <a:t> -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funcție</a:t>
              </a:r>
              <a:r>
                <a:rPr 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continuă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65999" y="4571548"/>
            <a:ext cx="1778001" cy="2007920"/>
            <a:chOff x="7365999" y="4571548"/>
            <a:chExt cx="1778001" cy="2007920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7" cstate="print"/>
            <a:srcRect l="50000" b="17445"/>
            <a:stretch/>
          </p:blipFill>
          <p:spPr bwMode="auto">
            <a:xfrm>
              <a:off x="7485063" y="4571548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7365999" y="6302469"/>
              <a:ext cx="1778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FF"/>
                  </a:solidFill>
                </a:rPr>
                <a:t>F -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funcție</a:t>
              </a:r>
              <a:r>
                <a:rPr lang="en-US" sz="1200" dirty="0" smtClean="0">
                  <a:solidFill>
                    <a:srgbClr val="0000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discretă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5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67000" y="2073275"/>
            <a:ext cx="3048000" cy="711200"/>
          </a:xfrm>
          <a:custGeom>
            <a:avLst/>
            <a:gdLst>
              <a:gd name="T0" fmla="*/ 0 w 1920"/>
              <a:gd name="T1" fmla="*/ 647700 h 448"/>
              <a:gd name="T2" fmla="*/ 762000 w 1920"/>
              <a:gd name="T3" fmla="*/ 38100 h 448"/>
              <a:gd name="T4" fmla="*/ 1524000 w 1920"/>
              <a:gd name="T5" fmla="*/ 419100 h 448"/>
              <a:gd name="T6" fmla="*/ 2286000 w 1920"/>
              <a:gd name="T7" fmla="*/ 647700 h 448"/>
              <a:gd name="T8" fmla="*/ 3048000 w 1920"/>
              <a:gd name="T9" fmla="*/ 38100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448"/>
              <a:gd name="T17" fmla="*/ 1920 w 1920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7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2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2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4572000" y="2673350"/>
            <a:ext cx="0" cy="733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667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67000" y="2073275"/>
            <a:ext cx="3048000" cy="711200"/>
          </a:xfrm>
          <a:custGeom>
            <a:avLst/>
            <a:gdLst>
              <a:gd name="T0" fmla="*/ 0 w 1920"/>
              <a:gd name="T1" fmla="*/ 647700 h 448"/>
              <a:gd name="T2" fmla="*/ 762000 w 1920"/>
              <a:gd name="T3" fmla="*/ 38100 h 448"/>
              <a:gd name="T4" fmla="*/ 1524000 w 1920"/>
              <a:gd name="T5" fmla="*/ 419100 h 448"/>
              <a:gd name="T6" fmla="*/ 2286000 w 1920"/>
              <a:gd name="T7" fmla="*/ 647700 h 448"/>
              <a:gd name="T8" fmla="*/ 3048000 w 1920"/>
              <a:gd name="T9" fmla="*/ 38100 h 4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448"/>
              <a:gd name="T17" fmla="*/ 1920 w 1920"/>
              <a:gd name="T18" fmla="*/ 448 h 4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429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91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953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Oval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28900" y="26828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Oval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52900" y="24542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Oval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390900" y="2063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Oval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914900" y="26733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2438400" y="3406775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5715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Oval 16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76900" y="2063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2438400" y="17303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Text Box 2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536825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1</a:t>
            </a:r>
          </a:p>
        </p:txBody>
      </p:sp>
      <p:sp>
        <p:nvSpPr>
          <p:cNvPr id="28690" name="Text Box 2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295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2</a:t>
            </a:r>
          </a:p>
        </p:txBody>
      </p:sp>
      <p:sp>
        <p:nvSpPr>
          <p:cNvPr id="28691" name="Text Box 22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057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3</a:t>
            </a:r>
          </a:p>
        </p:txBody>
      </p:sp>
      <p:sp>
        <p:nvSpPr>
          <p:cNvPr id="28692" name="Text Box 23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819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4</a:t>
            </a:r>
          </a:p>
        </p:txBody>
      </p:sp>
      <p:sp>
        <p:nvSpPr>
          <p:cNvPr id="28693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81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5</a:t>
            </a:r>
          </a:p>
        </p:txBody>
      </p:sp>
      <p:sp>
        <p:nvSpPr>
          <p:cNvPr id="28694" name="Oval 25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33900" y="2616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Line 2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3048000" y="2339975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Line 2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5334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7" name="Line 28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V="1">
            <a:off x="3810000" y="2263775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Oval 29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771900" y="2216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Oval 3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009900" y="22828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Oval 31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295900" y="24352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8701" name="Picture 32" descr="txp_fig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97050"/>
            <a:ext cx="63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2" name="Picture 33" descr="txp_fig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32163"/>
            <a:ext cx="192088" cy="15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18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-34062" y="3931055"/>
            <a:ext cx="77724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smtClean="0"/>
              <a:t>Cum se </a:t>
            </a:r>
            <a:r>
              <a:rPr lang="en-US" sz="2400" dirty="0" err="1" smtClean="0"/>
              <a:t>formează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imaginile</a:t>
            </a:r>
            <a:r>
              <a:rPr lang="en-US" sz="2400" dirty="0" smtClean="0"/>
              <a:t> </a:t>
            </a:r>
            <a:r>
              <a:rPr lang="en-US" sz="2400" dirty="0" err="1" smtClean="0"/>
              <a:t>digitale</a:t>
            </a:r>
            <a:r>
              <a:rPr lang="en-US" sz="2400" dirty="0" smtClean="0"/>
              <a:t>? </a:t>
            </a:r>
            <a:endParaRPr lang="en-US" sz="2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 smtClean="0"/>
              <a:t>eșantionare</a:t>
            </a:r>
            <a:r>
              <a:rPr lang="en-US" sz="2000" dirty="0" smtClean="0"/>
              <a:t> : </a:t>
            </a:r>
            <a:r>
              <a:rPr lang="en-US" sz="2000" dirty="0" err="1" smtClean="0"/>
              <a:t>discretizăm</a:t>
            </a:r>
            <a:r>
              <a:rPr lang="en-US" sz="2000" dirty="0" smtClean="0"/>
              <a:t> </a:t>
            </a:r>
            <a:r>
              <a:rPr lang="en-US" sz="2000" dirty="0" err="1" smtClean="0"/>
              <a:t>spațiul</a:t>
            </a:r>
            <a:r>
              <a:rPr lang="en-US" sz="2000" dirty="0" smtClean="0"/>
              <a:t>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pixeli</a:t>
            </a:r>
            <a:endParaRPr lang="en-US" sz="2000" dirty="0" smtClean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t</a:t>
            </a:r>
            <a:r>
              <a:rPr lang="en-US" sz="2000" dirty="0" err="1" smtClean="0"/>
              <a:t>recem</a:t>
            </a:r>
            <a:r>
              <a:rPr lang="en-US" sz="2000" dirty="0" smtClean="0"/>
              <a:t> de la o </a:t>
            </a:r>
            <a:r>
              <a:rPr lang="en-US" sz="2000" dirty="0" err="1" smtClean="0">
                <a:solidFill>
                  <a:srgbClr val="FF0000"/>
                </a:solidFill>
              </a:rPr>
              <a:t>funcție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continuă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i="1" dirty="0" smtClean="0">
                <a:solidFill>
                  <a:srgbClr val="FF0000"/>
                </a:solidFill>
              </a:rPr>
              <a:t>f</a:t>
            </a:r>
            <a:r>
              <a:rPr lang="en-US" sz="2000" dirty="0" smtClean="0"/>
              <a:t> la o </a:t>
            </a:r>
            <a:r>
              <a:rPr lang="en-US" sz="2000" dirty="0" err="1" smtClean="0">
                <a:solidFill>
                  <a:srgbClr val="0000FF"/>
                </a:solidFill>
              </a:rPr>
              <a:t>funcție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discretă</a:t>
            </a:r>
            <a:r>
              <a:rPr lang="en-US" sz="2000" dirty="0" smtClean="0">
                <a:solidFill>
                  <a:srgbClr val="0000FF"/>
                </a:solidFill>
              </a:rPr>
              <a:t> F</a:t>
            </a:r>
            <a:endParaRPr lang="en-US" sz="2000" dirty="0">
              <a:solidFill>
                <a:srgbClr val="0000FF"/>
              </a:solidFill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d</a:t>
            </a:r>
            <a:r>
              <a:rPr lang="en-US" sz="2000" dirty="0" err="1" smtClean="0"/>
              <a:t>acă</a:t>
            </a:r>
            <a:r>
              <a:rPr lang="en-US" sz="2000" dirty="0" smtClean="0"/>
              <a:t> am </a:t>
            </a:r>
            <a:r>
              <a:rPr lang="en-US" sz="2000" dirty="0" err="1" smtClean="0"/>
              <a:t>putea</a:t>
            </a:r>
            <a:r>
              <a:rPr lang="en-US" sz="2000" dirty="0" smtClean="0"/>
              <a:t> </a:t>
            </a:r>
            <a:r>
              <a:rPr lang="en-US" sz="2000" dirty="0" err="1" smtClean="0"/>
              <a:t>reconstrui</a:t>
            </a:r>
            <a:r>
              <a:rPr lang="en-US" sz="2000" dirty="0" smtClean="0"/>
              <a:t> </a:t>
            </a:r>
            <a:r>
              <a:rPr lang="en-US" sz="2000" dirty="0" err="1" smtClean="0"/>
              <a:t>funcția</a:t>
            </a:r>
            <a:r>
              <a:rPr lang="en-US" sz="2000" dirty="0" smtClean="0"/>
              <a:t> </a:t>
            </a:r>
            <a:r>
              <a:rPr lang="en-US" sz="2000" dirty="0" err="1" smtClean="0"/>
              <a:t>continuă</a:t>
            </a:r>
            <a:r>
              <a:rPr lang="en-US" sz="2000" dirty="0" smtClean="0"/>
              <a:t> </a:t>
            </a:r>
            <a:r>
              <a:rPr lang="en-US" sz="2000" dirty="0" err="1" smtClean="0"/>
              <a:t>inițială</a:t>
            </a:r>
            <a:r>
              <a:rPr lang="en-US" sz="2000" dirty="0" smtClean="0"/>
              <a:t> </a:t>
            </a:r>
            <a:r>
              <a:rPr lang="en-US" sz="2000" i="1" dirty="0" smtClean="0"/>
              <a:t>f</a:t>
            </a:r>
            <a:r>
              <a:rPr lang="en-US" sz="2000" dirty="0" smtClean="0"/>
              <a:t> , am </a:t>
            </a:r>
            <a:r>
              <a:rPr lang="en-US" sz="2000" dirty="0" err="1" smtClean="0"/>
              <a:t>putea</a:t>
            </a:r>
            <a:r>
              <a:rPr lang="en-US" sz="2000" dirty="0" smtClean="0"/>
              <a:t> genera </a:t>
            </a:r>
            <a:r>
              <a:rPr lang="en-US" sz="2000" dirty="0" err="1" smtClean="0"/>
              <a:t>imagini</a:t>
            </a:r>
            <a:r>
              <a:rPr lang="en-US" sz="2000" dirty="0" smtClean="0"/>
              <a:t> la </a:t>
            </a:r>
            <a:r>
              <a:rPr lang="en-US" sz="2000" dirty="0" err="1" smtClean="0"/>
              <a:t>orice</a:t>
            </a:r>
            <a:r>
              <a:rPr lang="en-US" sz="2000" dirty="0" smtClean="0"/>
              <a:t> </a:t>
            </a:r>
            <a:r>
              <a:rPr lang="en-US" sz="2000" dirty="0" err="1" smtClean="0"/>
              <a:t>rezoluție</a:t>
            </a:r>
            <a:endParaRPr lang="en-US" sz="20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421519" y="2383557"/>
            <a:ext cx="1853897" cy="2008986"/>
            <a:chOff x="7421519" y="2383557"/>
            <a:chExt cx="1853897" cy="2008986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5" cstate="print"/>
            <a:srcRect l="1" r="49999" b="17445"/>
            <a:stretch/>
          </p:blipFill>
          <p:spPr bwMode="auto">
            <a:xfrm>
              <a:off x="7485062" y="2383557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7421519" y="4115544"/>
              <a:ext cx="1853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f</a:t>
              </a:r>
              <a:r>
                <a:rPr lang="en-US" sz="1200" dirty="0" smtClean="0">
                  <a:solidFill>
                    <a:srgbClr val="FF0000"/>
                  </a:solidFill>
                </a:rPr>
                <a:t> -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funcție</a:t>
              </a:r>
              <a:r>
                <a:rPr 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continuă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65999" y="4571548"/>
            <a:ext cx="1778001" cy="2007920"/>
            <a:chOff x="7365999" y="4571548"/>
            <a:chExt cx="1778001" cy="2007920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35" cstate="print"/>
            <a:srcRect l="50000" b="17445"/>
            <a:stretch/>
          </p:blipFill>
          <p:spPr bwMode="auto">
            <a:xfrm>
              <a:off x="7485063" y="4571548"/>
              <a:ext cx="1571625" cy="1864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7365999" y="6302469"/>
              <a:ext cx="1778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FF"/>
                  </a:solidFill>
                </a:rPr>
                <a:t>F -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funcție</a:t>
              </a:r>
              <a:r>
                <a:rPr lang="en-US" sz="1200" dirty="0" smtClean="0">
                  <a:solidFill>
                    <a:srgbClr val="0000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discretă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4" name="Rectangle 8"/>
          <p:cNvSpPr txBox="1">
            <a:spLocks noChangeArrowheads="1"/>
          </p:cNvSpPr>
          <p:nvPr>
            <p:custDataLst>
              <p:tags r:id="rId30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alibri" charset="0"/>
              </a:rPr>
              <a:t>Interpolarea imaginilor</a:t>
            </a:r>
            <a:endParaRPr lang="en-US" dirty="0">
              <a:latin typeface="Calibri" charset="0"/>
            </a:endParaRPr>
          </a:p>
        </p:txBody>
      </p: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31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54" name="Rectangle 4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4495800"/>
            <a:ext cx="777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c</a:t>
            </a:r>
            <a:r>
              <a:rPr lang="en-US" sz="2000" dirty="0" err="1" smtClean="0"/>
              <a:t>onvertim</a:t>
            </a:r>
            <a:r>
              <a:rPr lang="en-US" sz="2000" dirty="0" smtClean="0"/>
              <a:t> F </a:t>
            </a:r>
            <a:r>
              <a:rPr lang="en-US" sz="2000" dirty="0" err="1" smtClean="0"/>
              <a:t>în</a:t>
            </a:r>
            <a:r>
              <a:rPr lang="en-US" sz="2000" dirty="0" smtClean="0"/>
              <a:t> </a:t>
            </a:r>
            <a:r>
              <a:rPr lang="en-US" sz="2000" dirty="0" err="1" smtClean="0"/>
              <a:t>funcția</a:t>
            </a:r>
            <a:r>
              <a:rPr lang="en-US" sz="2000" dirty="0" smtClean="0"/>
              <a:t>         = </a:t>
            </a:r>
            <a:endParaRPr lang="en-US" sz="2000" dirty="0"/>
          </a:p>
          <a:p>
            <a:pPr marL="742950" lvl="1" indent="-285750"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500" dirty="0"/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err="1"/>
              <a:t>r</a:t>
            </a:r>
            <a:r>
              <a:rPr lang="en-US" sz="2000" dirty="0" err="1" smtClean="0"/>
              <a:t>econstruim</a:t>
            </a:r>
            <a:r>
              <a:rPr lang="en-US" sz="2000" dirty="0" smtClean="0"/>
              <a:t> f </a:t>
            </a:r>
            <a:r>
              <a:rPr lang="en-US" sz="2000" dirty="0" err="1" smtClean="0"/>
              <a:t>prin</a:t>
            </a:r>
            <a:r>
              <a:rPr lang="en-US" sz="2000" dirty="0" smtClean="0"/>
              <a:t> </a:t>
            </a:r>
            <a:r>
              <a:rPr lang="en-US" sz="2000" dirty="0" err="1" smtClean="0"/>
              <a:t>convoluție</a:t>
            </a:r>
            <a:r>
              <a:rPr lang="en-US" sz="2000" dirty="0" smtClean="0"/>
              <a:t> cu un </a:t>
            </a:r>
            <a:r>
              <a:rPr lang="en-US" sz="2000" dirty="0" err="1" smtClean="0"/>
              <a:t>filtru</a:t>
            </a:r>
            <a:r>
              <a:rPr lang="en-US" sz="2000" dirty="0" smtClean="0"/>
              <a:t> de </a:t>
            </a:r>
            <a:r>
              <a:rPr lang="en-US" sz="2000" dirty="0" err="1" smtClean="0"/>
              <a:t>reconstrucție</a:t>
            </a:r>
            <a:r>
              <a:rPr lang="en-US" sz="2000" dirty="0" smtClean="0"/>
              <a:t> h</a:t>
            </a:r>
            <a:endParaRPr lang="en-US" sz="2000" i="1" dirty="0">
              <a:latin typeface="Times New Roman" charset="0"/>
              <a:cs typeface="Times New Roman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85800" y="4211638"/>
            <a:ext cx="7772400" cy="762000"/>
            <a:chOff x="432" y="987"/>
            <a:chExt cx="4896" cy="480"/>
          </a:xfrm>
        </p:grpSpPr>
        <p:sp>
          <p:nvSpPr>
            <p:cNvPr id="29732" name="Rectangle 30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432" y="987"/>
              <a:ext cx="489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FontTx/>
                <a:buChar char="•"/>
              </a:pPr>
              <a:r>
                <a:rPr lang="en-US" sz="2000" dirty="0" err="1" smtClean="0"/>
                <a:t>aproximăm</a:t>
              </a:r>
              <a:r>
                <a:rPr lang="en-US" sz="2000" dirty="0" smtClean="0"/>
                <a:t> f:</a:t>
              </a:r>
              <a:endParaRPr lang="en-US" sz="2000" dirty="0"/>
            </a:p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FontTx/>
                <a:buChar char="•"/>
              </a:pPr>
              <a:r>
                <a:rPr lang="en-US" sz="2000" dirty="0" err="1"/>
                <a:t>f</a:t>
              </a:r>
              <a:r>
                <a:rPr lang="en-US" sz="2000" dirty="0" err="1" smtClean="0"/>
                <a:t>olosim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filtrarea</a:t>
              </a:r>
              <a:r>
                <a:rPr lang="en-US" sz="2000" dirty="0" smtClean="0"/>
                <a:t> </a:t>
              </a:r>
              <a:endParaRPr lang="en-US" sz="2000" dirty="0"/>
            </a:p>
          </p:txBody>
        </p:sp>
        <p:pic>
          <p:nvPicPr>
            <p:cNvPr id="29733" name="Picture 31" descr="Edittex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" y="1025"/>
              <a:ext cx="1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699" name="Line 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2667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429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8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191000" y="2492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9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953000" y="272097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Oval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28900" y="268287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Oval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52900" y="2454275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Oval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390900" y="2063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Oval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14900" y="26733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Line 1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438400" y="3406775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Line 15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5715000" y="2111375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Oval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76900" y="2063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7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438400" y="173037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1" name="Text Box 1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536825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1</a:t>
            </a:r>
          </a:p>
        </p:txBody>
      </p:sp>
      <p:sp>
        <p:nvSpPr>
          <p:cNvPr id="29712" name="Text Box 19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295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2</a:t>
            </a:r>
          </a:p>
        </p:txBody>
      </p:sp>
      <p:sp>
        <p:nvSpPr>
          <p:cNvPr id="29713" name="Text Box 20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57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3</a:t>
            </a:r>
          </a:p>
        </p:txBody>
      </p:sp>
      <p:sp>
        <p:nvSpPr>
          <p:cNvPr id="29714" name="Text Box 2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819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4</a:t>
            </a:r>
          </a:p>
        </p:txBody>
      </p:sp>
      <p:sp>
        <p:nvSpPr>
          <p:cNvPr id="29715" name="Text Box 22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581650" y="3330575"/>
            <a:ext cx="285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/>
              <a:t>5</a:t>
            </a:r>
          </a:p>
        </p:txBody>
      </p:sp>
      <p:sp>
        <p:nvSpPr>
          <p:cNvPr id="474136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3600450" y="3341688"/>
            <a:ext cx="438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</a:rPr>
              <a:t>2.5</a:t>
            </a:r>
          </a:p>
        </p:txBody>
      </p:sp>
      <p:sp>
        <p:nvSpPr>
          <p:cNvPr id="29718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175930" y="2460625"/>
            <a:ext cx="2886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</a:rPr>
              <a:t>1</a:t>
            </a:r>
          </a:p>
        </p:txBody>
      </p:sp>
      <p:pic>
        <p:nvPicPr>
          <p:cNvPr id="29719" name="Picture 26" descr="txp_fig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3333750"/>
            <a:ext cx="192087" cy="15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048000" y="2644775"/>
            <a:ext cx="1524000" cy="762000"/>
            <a:chOff x="1920" y="2016"/>
            <a:chExt cx="960" cy="480"/>
          </a:xfrm>
        </p:grpSpPr>
        <p:sp>
          <p:nvSpPr>
            <p:cNvPr id="29737" name="Freeform 33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1920" y="2016"/>
              <a:ext cx="960" cy="480"/>
            </a:xfrm>
            <a:custGeom>
              <a:avLst/>
              <a:gdLst>
                <a:gd name="T0" fmla="*/ 0 w 960"/>
                <a:gd name="T1" fmla="*/ 480 h 480"/>
                <a:gd name="T2" fmla="*/ 480 w 960"/>
                <a:gd name="T3" fmla="*/ 0 h 480"/>
                <a:gd name="T4" fmla="*/ 960 w 960"/>
                <a:gd name="T5" fmla="*/ 480 h 480"/>
                <a:gd name="T6" fmla="*/ 0 60000 65536"/>
                <a:gd name="T7" fmla="*/ 0 60000 65536"/>
                <a:gd name="T8" fmla="*/ 0 60000 65536"/>
                <a:gd name="T9" fmla="*/ 0 w 960"/>
                <a:gd name="T10" fmla="*/ 0 h 480"/>
                <a:gd name="T11" fmla="*/ 960 w 96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480">
                  <a:moveTo>
                    <a:pt x="0" y="480"/>
                  </a:moveTo>
                  <a:lnTo>
                    <a:pt x="480" y="0"/>
                  </a:lnTo>
                  <a:lnTo>
                    <a:pt x="960" y="480"/>
                  </a:lnTo>
                </a:path>
              </a:pathLst>
            </a:cu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9738" name="Picture 34" descr="txp_fig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114"/>
              <a:ext cx="10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5"/>
          <p:cNvGrpSpPr>
            <a:grpSpLocks/>
          </p:cNvGrpSpPr>
          <p:nvPr>
            <p:custDataLst>
              <p:tags r:id="rId22"/>
            </p:custDataLst>
          </p:nvPr>
        </p:nvGrpSpPr>
        <p:grpSpPr bwMode="auto">
          <a:xfrm>
            <a:off x="3429000" y="2111375"/>
            <a:ext cx="762000" cy="1295400"/>
            <a:chOff x="2160" y="1680"/>
            <a:chExt cx="480" cy="816"/>
          </a:xfrm>
        </p:grpSpPr>
        <p:sp>
          <p:nvSpPr>
            <p:cNvPr id="29734" name="Line 36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 flipV="1">
              <a:off x="2400" y="1824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5" name="Line 37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2160" y="1680"/>
              <a:ext cx="48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Oval 38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76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6023" name="Freeform 39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2667000" y="2111375"/>
            <a:ext cx="3048000" cy="609600"/>
          </a:xfrm>
          <a:custGeom>
            <a:avLst/>
            <a:gdLst>
              <a:gd name="T0" fmla="*/ 0 w 1920"/>
              <a:gd name="T1" fmla="*/ 609600 h 384"/>
              <a:gd name="T2" fmla="*/ 762000 w 1920"/>
              <a:gd name="T3" fmla="*/ 0 h 384"/>
              <a:gd name="T4" fmla="*/ 1524000 w 1920"/>
              <a:gd name="T5" fmla="*/ 381000 h 384"/>
              <a:gd name="T6" fmla="*/ 2286000 w 1920"/>
              <a:gd name="T7" fmla="*/ 609600 h 384"/>
              <a:gd name="T8" fmla="*/ 3048000 w 1920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384"/>
              <a:gd name="T17" fmla="*/ 1920 w 19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384">
                <a:moveTo>
                  <a:pt x="0" y="384"/>
                </a:moveTo>
                <a:lnTo>
                  <a:pt x="480" y="0"/>
                </a:lnTo>
                <a:lnTo>
                  <a:pt x="960" y="240"/>
                </a:lnTo>
                <a:lnTo>
                  <a:pt x="1440" y="384"/>
                </a:lnTo>
                <a:lnTo>
                  <a:pt x="192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6" name="Rectangle 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96913" y="3744913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800" dirty="0" err="1" smtClean="0"/>
              <a:t>Dacă</a:t>
            </a:r>
            <a:r>
              <a:rPr lang="en-US" sz="2800" dirty="0" smtClean="0"/>
              <a:t> nu </a:t>
            </a:r>
            <a:r>
              <a:rPr lang="en-US" sz="2800" dirty="0" err="1" smtClean="0"/>
              <a:t>cunoaştem</a:t>
            </a:r>
            <a:r>
              <a:rPr lang="en-US" sz="2800" dirty="0" smtClean="0"/>
              <a:t> </a:t>
            </a:r>
            <a:r>
              <a:rPr lang="en-US" sz="2800" i="1" dirty="0" smtClean="0"/>
              <a:t>f</a:t>
            </a:r>
            <a:r>
              <a:rPr lang="en-US" sz="2800" dirty="0" smtClean="0"/>
              <a:t> ?</a:t>
            </a:r>
            <a:endParaRPr lang="en-US" sz="2800" dirty="0"/>
          </a:p>
        </p:txBody>
      </p:sp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6117519"/>
            <a:ext cx="15240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90" y="4943055"/>
            <a:ext cx="342900" cy="3150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11322" y="4641387"/>
            <a:ext cx="2540000" cy="923330"/>
            <a:chOff x="7620000" y="3667125"/>
            <a:chExt cx="2540000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7916333" y="3667125"/>
              <a:ext cx="22436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F(x), </a:t>
              </a:r>
              <a:r>
                <a:rPr lang="en-US" dirty="0" err="1" smtClean="0"/>
                <a:t>dacă</a:t>
              </a:r>
              <a:r>
                <a:rPr lang="en-US" dirty="0" smtClean="0"/>
                <a:t> x e </a:t>
              </a:r>
              <a:r>
                <a:rPr lang="en-US" dirty="0" err="1" smtClean="0"/>
                <a:t>întreg</a:t>
              </a:r>
              <a:endParaRPr lang="en-US" dirty="0" smtClean="0"/>
            </a:p>
            <a:p>
              <a:endParaRPr lang="en-US" dirty="0"/>
            </a:p>
            <a:p>
              <a:r>
                <a:rPr lang="en-US" dirty="0" smtClean="0"/>
                <a:t>0, </a:t>
              </a:r>
              <a:r>
                <a:rPr lang="en-US" dirty="0" err="1" smtClean="0"/>
                <a:t>altfel</a:t>
              </a:r>
              <a:endParaRPr lang="en-US" dirty="0"/>
            </a:p>
          </p:txBody>
        </p:sp>
        <p:sp>
          <p:nvSpPr>
            <p:cNvPr id="7" name="Left Brace 6"/>
            <p:cNvSpPr/>
            <p:nvPr/>
          </p:nvSpPr>
          <p:spPr>
            <a:xfrm>
              <a:off x="7620000" y="3744913"/>
              <a:ext cx="296333" cy="750887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8"/>
          <p:cNvSpPr txBox="1">
            <a:spLocks noChangeArrowheads="1"/>
          </p:cNvSpPr>
          <p:nvPr>
            <p:custDataLst>
              <p:tags r:id="rId25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Calibri" charset="0"/>
              </a:rPr>
              <a:t>Interpolarea imaginilor</a:t>
            </a:r>
            <a:endParaRPr lang="en-US" dirty="0">
              <a:latin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1556" y="2881313"/>
            <a:ext cx="225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 – </a:t>
            </a:r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liniar</a:t>
            </a:r>
            <a:endParaRPr lang="en-US" dirty="0"/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6979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Steve Seitz</a:t>
            </a:r>
            <a:endParaRPr lang="en-US" sz="1200" dirty="0"/>
          </a:p>
        </p:txBody>
      </p:sp>
      <p:pic>
        <p:nvPicPr>
          <p:cNvPr id="45" name="Picture 32" descr="txp_fig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97050"/>
            <a:ext cx="635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25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035526" y="2893171"/>
            <a:ext cx="444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rgbClr val="008000"/>
                </a:solidFill>
              </a:rPr>
              <a:t>0.5</a:t>
            </a:r>
            <a:endParaRPr lang="en-US" sz="1600" dirty="0">
              <a:solidFill>
                <a:srgbClr val="008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403122" y="3049060"/>
            <a:ext cx="1809751" cy="13388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403122" y="2644776"/>
            <a:ext cx="1406880" cy="0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77758" y="1886457"/>
            <a:ext cx="123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8000"/>
                </a:solidFill>
              </a:rPr>
              <a:t>p</a:t>
            </a:r>
            <a:r>
              <a:rPr lang="en-US" dirty="0" err="1" smtClean="0">
                <a:solidFill>
                  <a:srgbClr val="008000"/>
                </a:solidFill>
              </a:rPr>
              <a:t>onderile</a:t>
            </a:r>
            <a:endParaRPr lang="en-US" dirty="0" smtClean="0">
              <a:solidFill>
                <a:srgbClr val="008000"/>
              </a:solidFill>
            </a:endParaRPr>
          </a:p>
          <a:p>
            <a:pPr algn="ctr"/>
            <a:r>
              <a:rPr lang="en-US" dirty="0" err="1" smtClean="0">
                <a:solidFill>
                  <a:srgbClr val="008000"/>
                </a:solidFill>
              </a:rPr>
              <a:t>filtrului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191000" y="2454275"/>
            <a:ext cx="152400" cy="56673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3429000" y="2460625"/>
            <a:ext cx="914400" cy="56038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1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628900" y="268839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4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4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animBg="1"/>
      <p:bldP spid="474136" grpId="0"/>
      <p:bldP spid="426023" grpId="0" animBg="1"/>
      <p:bldP spid="11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6738938" y="1730375"/>
            <a:ext cx="225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/>
              <a:t>“</a:t>
            </a:r>
            <a:r>
              <a:rPr lang="en-US"/>
              <a:t>Ideal</a:t>
            </a:r>
            <a:r>
              <a:rPr lang="ja-JP" altLang="en-US"/>
              <a:t>”</a:t>
            </a:r>
            <a:r>
              <a:rPr lang="en-US"/>
              <a:t> reconstruction</a:t>
            </a: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6724827" y="2393773"/>
            <a:ext cx="251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apropiat</a:t>
            </a:r>
            <a:r>
              <a:rPr lang="en-US" dirty="0" smtClean="0"/>
              <a:t> </a:t>
            </a:r>
            <a:r>
              <a:rPr lang="en-US" dirty="0" err="1" smtClean="0"/>
              <a:t>vecin</a:t>
            </a:r>
            <a:endParaRPr lang="en-US" dirty="0"/>
          </a:p>
        </p:txBody>
      </p: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6724827" y="3775440"/>
            <a:ext cx="251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 smtClean="0"/>
              <a:t>Liniară</a:t>
            </a:r>
            <a:endParaRPr lang="en-US" dirty="0"/>
          </a:p>
        </p:txBody>
      </p:sp>
      <p:sp>
        <p:nvSpPr>
          <p:cNvPr id="30727" name="TextBox 6"/>
          <p:cNvSpPr txBox="1">
            <a:spLocks noChangeArrowheads="1"/>
          </p:cNvSpPr>
          <p:nvPr/>
        </p:nvSpPr>
        <p:spPr bwMode="auto">
          <a:xfrm>
            <a:off x="6724827" y="5126654"/>
            <a:ext cx="251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err="1" smtClean="0"/>
              <a:t>Gaussiană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9337" y="780832"/>
            <a:ext cx="8827026" cy="5221288"/>
            <a:chOff x="620892" y="1288830"/>
            <a:chExt cx="8827026" cy="5221288"/>
          </a:xfrm>
        </p:grpSpPr>
        <p:pic>
          <p:nvPicPr>
            <p:cNvPr id="307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86" r="33782"/>
            <a:stretch/>
          </p:blipFill>
          <p:spPr bwMode="auto">
            <a:xfrm>
              <a:off x="620892" y="1288830"/>
              <a:ext cx="2144888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9"/>
            <a:stretch/>
          </p:blipFill>
          <p:spPr bwMode="auto">
            <a:xfrm>
              <a:off x="4402670" y="1288830"/>
              <a:ext cx="2314574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776"/>
            <a:stretch/>
          </p:blipFill>
          <p:spPr bwMode="auto">
            <a:xfrm>
              <a:off x="2314225" y="1288830"/>
              <a:ext cx="1907822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6" r="65284"/>
            <a:stretch/>
          </p:blipFill>
          <p:spPr bwMode="auto">
            <a:xfrm>
              <a:off x="2314225" y="1288830"/>
              <a:ext cx="451555" cy="522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20892" y="1417638"/>
              <a:ext cx="8827026" cy="120032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</p:grpSp>
      <p:sp>
        <p:nvSpPr>
          <p:cNvPr id="10" name="Rectangle 8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Calibri" charset="0"/>
              </a:rPr>
              <a:t>Tipuri</a:t>
            </a:r>
            <a:r>
              <a:rPr lang="en-US" dirty="0" smtClean="0">
                <a:latin typeface="Calibri" charset="0"/>
              </a:rPr>
              <a:t> de </a:t>
            </a:r>
            <a:r>
              <a:rPr lang="en-US" dirty="0" err="1" smtClean="0">
                <a:latin typeface="Calibri" charset="0"/>
              </a:rPr>
              <a:t>interpolare</a:t>
            </a:r>
            <a:endParaRPr lang="en-US" dirty="0">
              <a:latin typeface="Calibri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056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B. </a:t>
            </a:r>
            <a:r>
              <a:rPr lang="en-US" sz="1200" dirty="0" err="1" smtClean="0"/>
              <a:t>Curless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03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86188" y="1769887"/>
            <a:ext cx="3240088" cy="2315568"/>
            <a:chOff x="4927600" y="1826331"/>
            <a:chExt cx="3240088" cy="2315568"/>
          </a:xfrm>
        </p:grpSpPr>
        <p:grpSp>
          <p:nvGrpSpPr>
            <p:cNvPr id="31746" name="Group 24"/>
            <p:cNvGrpSpPr>
              <a:grpSpLocks/>
            </p:cNvGrpSpPr>
            <p:nvPr/>
          </p:nvGrpSpPr>
          <p:grpSpPr bwMode="auto">
            <a:xfrm>
              <a:off x="6003925" y="1826331"/>
              <a:ext cx="2163763" cy="1543050"/>
              <a:chOff x="6433450" y="1994824"/>
              <a:chExt cx="2163763" cy="1543050"/>
            </a:xfrm>
          </p:grpSpPr>
          <p:pic>
            <p:nvPicPr>
              <p:cNvPr id="31764" name="Picture 60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3450" y="1994824"/>
                <a:ext cx="2163763" cy="1543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1765" name="Straight Connector 19"/>
              <p:cNvCxnSpPr>
                <a:cxnSpLocks noChangeShapeType="1"/>
              </p:cNvCxnSpPr>
              <p:nvPr>
                <p:custDataLst>
                  <p:tags r:id="rId17"/>
                </p:custDataLst>
              </p:nvPr>
            </p:nvCxnSpPr>
            <p:spPr bwMode="auto">
              <a:xfrm rot="16200000" flipH="1">
                <a:off x="7221644" y="2654431"/>
                <a:ext cx="901700" cy="258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66" name="Straight Connector 24"/>
              <p:cNvCxnSpPr>
                <a:cxnSpLocks noChangeShapeType="1"/>
              </p:cNvCxnSpPr>
              <p:nvPr>
                <p:custDataLst>
                  <p:tags r:id="rId18"/>
                </p:custDataLst>
              </p:nvPr>
            </p:nvCxnSpPr>
            <p:spPr bwMode="auto">
              <a:xfrm rot="5400000">
                <a:off x="6939863" y="2599661"/>
                <a:ext cx="869950" cy="339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67" name="Straight Connector 26"/>
              <p:cNvCxnSpPr>
                <a:cxnSpLocks noChangeShapeType="1"/>
              </p:cNvCxnSpPr>
              <p:nvPr>
                <p:custDataLst>
                  <p:tags r:id="rId19"/>
                </p:custDataLst>
              </p:nvPr>
            </p:nvCxnSpPr>
            <p:spPr bwMode="auto">
              <a:xfrm rot="16200000" flipH="1">
                <a:off x="7412144" y="2463930"/>
                <a:ext cx="527050" cy="2619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68" name="Straight Connector 28"/>
              <p:cNvCxnSpPr>
                <a:cxnSpLocks noChangeShapeType="1"/>
              </p:cNvCxnSpPr>
              <p:nvPr>
                <p:custDataLst>
                  <p:tags r:id="rId20"/>
                </p:custDataLst>
              </p:nvPr>
            </p:nvCxnSpPr>
            <p:spPr bwMode="auto">
              <a:xfrm rot="16200000" flipH="1">
                <a:off x="7763775" y="2888587"/>
                <a:ext cx="147638" cy="746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1756" name="Picture 5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600" y="2528006"/>
              <a:ext cx="968375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8" name="Text Box 59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516405" y="3218569"/>
              <a:ext cx="235300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/>
                <a:t>r</a:t>
              </a:r>
              <a:r>
                <a:rPr lang="en-US" dirty="0" err="1" smtClean="0"/>
                <a:t>ealizează</a:t>
              </a:r>
              <a:r>
                <a:rPr lang="en-US" dirty="0" smtClean="0"/>
                <a:t> </a:t>
              </a:r>
              <a:r>
                <a:rPr lang="en-US" dirty="0" err="1" smtClean="0"/>
                <a:t>i</a:t>
              </a:r>
              <a:r>
                <a:rPr lang="en-US" b="1" dirty="0" err="1" smtClean="0"/>
                <a:t>nterpolarea</a:t>
              </a:r>
              <a:r>
                <a:rPr lang="en-US" b="1" dirty="0" smtClean="0"/>
                <a:t> </a:t>
              </a:r>
              <a:endParaRPr lang="en-US" b="1" dirty="0"/>
            </a:p>
            <a:p>
              <a:pPr algn="ctr"/>
              <a:r>
                <a:rPr lang="en-US" b="1" dirty="0" err="1"/>
                <a:t>b</a:t>
              </a:r>
              <a:r>
                <a:rPr lang="en-US" b="1" dirty="0" err="1" smtClean="0"/>
                <a:t>iliniară</a:t>
              </a:r>
              <a:r>
                <a:rPr lang="en-US" dirty="0" smtClean="0"/>
                <a:t> </a:t>
              </a:r>
              <a:r>
                <a:rPr lang="en-US" dirty="0" err="1" smtClean="0"/>
                <a:t>pe</a:t>
              </a:r>
              <a:r>
                <a:rPr lang="en-US" dirty="0" smtClean="0"/>
                <a:t> </a:t>
              </a:r>
              <a:r>
                <a:rPr lang="en-US" dirty="0" err="1" smtClean="0"/>
                <a:t>baza</a:t>
              </a:r>
              <a:r>
                <a:rPr lang="en-US" dirty="0" smtClean="0"/>
                <a:t> </a:t>
              </a:r>
              <a:r>
                <a:rPr lang="en-US" dirty="0" err="1" smtClean="0"/>
                <a:t>celor</a:t>
              </a:r>
              <a:r>
                <a:rPr lang="en-US" dirty="0" smtClean="0"/>
                <a:t> </a:t>
              </a:r>
            </a:p>
            <a:p>
              <a:pPr algn="ctr"/>
              <a:r>
                <a:rPr lang="en-US" dirty="0" err="1" smtClean="0"/>
                <a:t>mai</a:t>
              </a:r>
              <a:r>
                <a:rPr lang="en-US" dirty="0" smtClean="0"/>
                <a:t> </a:t>
              </a:r>
              <a:r>
                <a:rPr lang="en-US" dirty="0" err="1" smtClean="0"/>
                <a:t>apropiați</a:t>
              </a:r>
              <a:r>
                <a:rPr lang="en-US" dirty="0" smtClean="0"/>
                <a:t> 4 </a:t>
              </a:r>
              <a:r>
                <a:rPr lang="en-US" dirty="0" err="1" smtClean="0"/>
                <a:t>pixeli</a:t>
              </a:r>
              <a:endParaRPr lang="en-US" dirty="0"/>
            </a:p>
          </p:txBody>
        </p:sp>
      </p:grpSp>
      <p:sp>
        <p:nvSpPr>
          <p:cNvPr id="31747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 smtClean="0">
                <a:latin typeface="Calibri" charset="0"/>
              </a:rPr>
              <a:t>Filtre</a:t>
            </a:r>
            <a:r>
              <a:rPr lang="en-US" dirty="0" smtClean="0">
                <a:latin typeface="Calibri" charset="0"/>
              </a:rPr>
              <a:t> de </a:t>
            </a:r>
            <a:r>
              <a:rPr lang="en-US" dirty="0" err="1" smtClean="0">
                <a:latin typeface="Calibri" charset="0"/>
              </a:rPr>
              <a:t>reconstrucție</a:t>
            </a:r>
            <a:endParaRPr lang="en-US" dirty="0">
              <a:latin typeface="Calibri" charset="0"/>
            </a:endParaRP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685800" y="1393825"/>
            <a:ext cx="7772400" cy="533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</a:rPr>
              <a:t>1D                                        2D</a:t>
            </a:r>
            <a:endParaRPr lang="en-US" dirty="0">
              <a:ea typeface="+mn-ea"/>
            </a:endParaRPr>
          </a:p>
        </p:txBody>
      </p:sp>
      <p:sp>
        <p:nvSpPr>
          <p:cNvPr id="397349" name="Rectangle 3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5600" y="4103688"/>
            <a:ext cx="67945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/>
          </a:p>
        </p:txBody>
      </p:sp>
      <p:sp>
        <p:nvSpPr>
          <p:cNvPr id="31750" name="Rectangle 4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4238" y="43227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52" name="Rectangle 4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40700" y="428942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53" name="Rectangle 4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4238" y="4322763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0265" y="2262908"/>
            <a:ext cx="3442243" cy="1484531"/>
            <a:chOff x="1174483" y="2351088"/>
            <a:chExt cx="3442243" cy="1484531"/>
          </a:xfrm>
        </p:grpSpPr>
        <p:grpSp>
          <p:nvGrpSpPr>
            <p:cNvPr id="31754" name="Group 52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098675" y="2351088"/>
              <a:ext cx="1543050" cy="762000"/>
              <a:chOff x="1908" y="2016"/>
              <a:chExt cx="972" cy="480"/>
            </a:xfrm>
          </p:grpSpPr>
          <p:sp>
            <p:nvSpPr>
              <p:cNvPr id="31762" name="Freeform 53"/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920" y="2016"/>
                <a:ext cx="960" cy="480"/>
              </a:xfrm>
              <a:custGeom>
                <a:avLst/>
                <a:gdLst>
                  <a:gd name="T0" fmla="*/ 0 w 960"/>
                  <a:gd name="T1" fmla="*/ 480 h 480"/>
                  <a:gd name="T2" fmla="*/ 480 w 960"/>
                  <a:gd name="T3" fmla="*/ 0 h 480"/>
                  <a:gd name="T4" fmla="*/ 960 w 960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480"/>
                  <a:gd name="T11" fmla="*/ 960 w 96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480">
                    <a:moveTo>
                      <a:pt x="0" y="480"/>
                    </a:moveTo>
                    <a:lnTo>
                      <a:pt x="480" y="0"/>
                    </a:lnTo>
                    <a:lnTo>
                      <a:pt x="960" y="48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763" name="Picture 54" descr="txp_fig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" y="2165"/>
                <a:ext cx="108" cy="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755" name="Picture 5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475" y="2532063"/>
              <a:ext cx="647700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7" name="Text Box 58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174483" y="3189288"/>
              <a:ext cx="344224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/>
                <a:t>r</a:t>
              </a:r>
              <a:r>
                <a:rPr lang="en-US" dirty="0" err="1" smtClean="0"/>
                <a:t>ealizează</a:t>
              </a:r>
              <a:r>
                <a:rPr lang="en-US" dirty="0" smtClean="0"/>
                <a:t> </a:t>
              </a:r>
              <a:r>
                <a:rPr lang="en-US" b="1" dirty="0" err="1" smtClean="0"/>
                <a:t>interpolare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liniară</a:t>
              </a:r>
              <a:endParaRPr lang="en-US" b="1" dirty="0" smtClean="0"/>
            </a:p>
            <a:p>
              <a:pPr algn="ctr"/>
              <a:r>
                <a:rPr lang="en-US" dirty="0" err="1"/>
                <a:t>p</a:t>
              </a:r>
              <a:r>
                <a:rPr lang="en-US" dirty="0" err="1" smtClean="0"/>
                <a:t>e</a:t>
              </a:r>
              <a:r>
                <a:rPr lang="en-US" dirty="0" smtClean="0"/>
                <a:t> </a:t>
              </a:r>
              <a:r>
                <a:rPr lang="en-US" dirty="0" err="1" smtClean="0"/>
                <a:t>baza</a:t>
              </a:r>
              <a:r>
                <a:rPr lang="en-US" dirty="0" smtClean="0"/>
                <a:t> </a:t>
              </a:r>
              <a:r>
                <a:rPr lang="en-US" dirty="0" err="1" smtClean="0"/>
                <a:t>celor</a:t>
              </a:r>
              <a:r>
                <a:rPr lang="en-US" dirty="0" smtClean="0"/>
                <a:t> </a:t>
              </a:r>
              <a:r>
                <a:rPr lang="en-US" dirty="0" err="1" smtClean="0"/>
                <a:t>mai</a:t>
              </a:r>
              <a:r>
                <a:rPr lang="en-US" dirty="0" smtClean="0"/>
                <a:t> </a:t>
              </a:r>
              <a:r>
                <a:rPr lang="en-US" dirty="0" err="1" smtClean="0"/>
                <a:t>apropiați</a:t>
              </a:r>
              <a:r>
                <a:rPr lang="en-US" dirty="0" smtClean="0"/>
                <a:t> 2 </a:t>
              </a:r>
              <a:r>
                <a:rPr lang="en-US" dirty="0" err="1" smtClean="0"/>
                <a:t>pixeli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86111" y="1213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31785" y="1681666"/>
            <a:ext cx="27837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4-10-20 at 5.10.54 PM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86" y="3406588"/>
            <a:ext cx="2112080" cy="1303753"/>
          </a:xfrm>
          <a:prstGeom prst="rect">
            <a:avLst/>
          </a:prstGeom>
        </p:spPr>
      </p:pic>
      <p:pic>
        <p:nvPicPr>
          <p:cNvPr id="9" name="Picture 8" descr="Screen shot 2014-10-20 at 5.11.00 PM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54" y="2419223"/>
            <a:ext cx="2244370" cy="93515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2665" y="4103688"/>
            <a:ext cx="8550497" cy="2686027"/>
            <a:chOff x="372665" y="4103688"/>
            <a:chExt cx="8550497" cy="2686027"/>
          </a:xfrm>
        </p:grpSpPr>
        <p:pic>
          <p:nvPicPr>
            <p:cNvPr id="10" name="Picture 9" descr="Screen shot 2014-10-20 at 5.17.03 PM.pn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71" y="4103688"/>
              <a:ext cx="2436989" cy="2059966"/>
            </a:xfrm>
            <a:prstGeom prst="rect">
              <a:avLst/>
            </a:prstGeom>
          </p:spPr>
        </p:pic>
        <p:pic>
          <p:nvPicPr>
            <p:cNvPr id="11" name="Picture 10" descr="Screen shot 2014-10-20 at 5.17.16 PM.pn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763" y="5065922"/>
              <a:ext cx="5238399" cy="720082"/>
            </a:xfrm>
            <a:prstGeom prst="rect">
              <a:avLst/>
            </a:prstGeom>
          </p:spPr>
        </p:pic>
        <p:sp>
          <p:nvSpPr>
            <p:cNvPr id="35" name="Text Box 5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2665" y="6143384"/>
              <a:ext cx="344224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/>
                <a:t>r</a:t>
              </a:r>
              <a:r>
                <a:rPr lang="en-US" dirty="0" err="1" smtClean="0"/>
                <a:t>ealizează</a:t>
              </a:r>
              <a:r>
                <a:rPr lang="en-US" dirty="0" smtClean="0"/>
                <a:t> </a:t>
              </a:r>
              <a:r>
                <a:rPr lang="en-US" b="1" dirty="0" err="1" smtClean="0"/>
                <a:t>interpolare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cubică</a:t>
              </a:r>
              <a:endParaRPr lang="en-US" b="1" dirty="0" smtClean="0"/>
            </a:p>
            <a:p>
              <a:pPr algn="ctr"/>
              <a:r>
                <a:rPr lang="en-US" dirty="0" err="1"/>
                <a:t>p</a:t>
              </a:r>
              <a:r>
                <a:rPr lang="en-US" dirty="0" err="1" smtClean="0"/>
                <a:t>e</a:t>
              </a:r>
              <a:r>
                <a:rPr lang="en-US" dirty="0" smtClean="0"/>
                <a:t> </a:t>
              </a:r>
              <a:r>
                <a:rPr lang="en-US" dirty="0" err="1" smtClean="0"/>
                <a:t>baza</a:t>
              </a:r>
              <a:r>
                <a:rPr lang="en-US" dirty="0" smtClean="0"/>
                <a:t> </a:t>
              </a:r>
              <a:r>
                <a:rPr lang="en-US" dirty="0" err="1" smtClean="0"/>
                <a:t>celor</a:t>
              </a:r>
              <a:r>
                <a:rPr lang="en-US" dirty="0" smtClean="0"/>
                <a:t> </a:t>
              </a:r>
              <a:r>
                <a:rPr lang="en-US" dirty="0" err="1" smtClean="0"/>
                <a:t>mai</a:t>
              </a:r>
              <a:r>
                <a:rPr lang="en-US" dirty="0" smtClean="0"/>
                <a:t> </a:t>
              </a:r>
              <a:r>
                <a:rPr lang="en-US" dirty="0" err="1" smtClean="0"/>
                <a:t>apropiați</a:t>
              </a:r>
              <a:r>
                <a:rPr lang="en-US" dirty="0" smtClean="0"/>
                <a:t> 4 </a:t>
              </a:r>
              <a:r>
                <a:rPr lang="en-US" dirty="0" err="1" smtClean="0"/>
                <a:t>pixeli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0094" y="6084888"/>
            <a:ext cx="4705516" cy="702557"/>
            <a:chOff x="3860094" y="6084888"/>
            <a:chExt cx="4705516" cy="70255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3860094" y="6462510"/>
              <a:ext cx="10787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 Box 5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004344" y="6141114"/>
              <a:ext cx="356126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 err="1"/>
                <a:t>r</a:t>
              </a:r>
              <a:r>
                <a:rPr lang="en-US" dirty="0" err="1" smtClean="0"/>
                <a:t>ealizează</a:t>
              </a:r>
              <a:r>
                <a:rPr lang="en-US" dirty="0" smtClean="0"/>
                <a:t> </a:t>
              </a:r>
              <a:r>
                <a:rPr lang="en-US" dirty="0" err="1" smtClean="0"/>
                <a:t>interpolare</a:t>
              </a:r>
              <a:r>
                <a:rPr lang="en-US" dirty="0" smtClean="0"/>
                <a:t> </a:t>
              </a:r>
              <a:r>
                <a:rPr lang="en-US" dirty="0" err="1" smtClean="0"/>
                <a:t>bicubică</a:t>
              </a:r>
              <a:endParaRPr lang="en-US" dirty="0" smtClean="0"/>
            </a:p>
            <a:p>
              <a:pPr algn="ctr"/>
              <a:r>
                <a:rPr lang="en-US" dirty="0" err="1"/>
                <a:t>p</a:t>
              </a:r>
              <a:r>
                <a:rPr lang="en-US" dirty="0" err="1" smtClean="0"/>
                <a:t>e</a:t>
              </a:r>
              <a:r>
                <a:rPr lang="en-US" dirty="0" smtClean="0"/>
                <a:t> </a:t>
              </a:r>
              <a:r>
                <a:rPr lang="en-US" dirty="0" err="1" smtClean="0"/>
                <a:t>baza</a:t>
              </a:r>
              <a:r>
                <a:rPr lang="en-US" dirty="0" smtClean="0"/>
                <a:t> </a:t>
              </a:r>
              <a:r>
                <a:rPr lang="en-US" dirty="0" err="1" smtClean="0"/>
                <a:t>celor</a:t>
              </a:r>
              <a:r>
                <a:rPr lang="en-US" dirty="0" smtClean="0"/>
                <a:t> </a:t>
              </a:r>
              <a:r>
                <a:rPr lang="en-US" dirty="0" err="1" smtClean="0"/>
                <a:t>mai</a:t>
              </a:r>
              <a:r>
                <a:rPr lang="en-US" dirty="0" smtClean="0"/>
                <a:t> </a:t>
              </a:r>
              <a:r>
                <a:rPr lang="en-US" dirty="0" err="1" smtClean="0"/>
                <a:t>apropiați</a:t>
              </a:r>
              <a:r>
                <a:rPr lang="en-US" dirty="0" smtClean="0"/>
                <a:t> 16 </a:t>
              </a:r>
              <a:r>
                <a:rPr lang="en-US" dirty="0" err="1" smtClean="0"/>
                <a:t>pixeli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9659" y="6084888"/>
              <a:ext cx="563896" cy="377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16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7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49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 err="1" smtClean="0">
                <a:latin typeface="+mj-lt"/>
                <a:ea typeface="+mj-ea"/>
                <a:cs typeface="+mj-cs"/>
              </a:rPr>
              <a:t>Interpolarea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imaginilor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720975"/>
            <a:ext cx="26781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C:\snavely\work\teaching\09Fa-CS6610\lectures\lec02\images\bee10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0975"/>
            <a:ext cx="26781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C:\snavely\work\teaching\09Fa-CS6610\lectures\lec02\images\bee_smal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1812925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720975"/>
            <a:ext cx="267811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85021" y="5410200"/>
            <a:ext cx="3164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 smtClean="0"/>
              <a:t>Interpolare</a:t>
            </a:r>
            <a:r>
              <a:rPr lang="en-US" sz="1600" dirty="0" smtClean="0"/>
              <a:t> “</a:t>
            </a:r>
            <a:r>
              <a:rPr lang="en-US" sz="1600" dirty="0" err="1" smtClean="0"/>
              <a:t>cel</a:t>
            </a:r>
            <a:r>
              <a:rPr lang="en-US" sz="1600" dirty="0" smtClean="0"/>
              <a:t> </a:t>
            </a:r>
            <a:r>
              <a:rPr lang="en-US" sz="1600" dirty="0" err="1" smtClean="0"/>
              <a:t>mai</a:t>
            </a:r>
            <a:r>
              <a:rPr lang="en-US" sz="1600" dirty="0" smtClean="0"/>
              <a:t> </a:t>
            </a:r>
            <a:r>
              <a:rPr lang="en-US" sz="1600" dirty="0" err="1" smtClean="0"/>
              <a:t>apropiat</a:t>
            </a:r>
            <a:r>
              <a:rPr lang="en-US" sz="1600" dirty="0" smtClean="0"/>
              <a:t> </a:t>
            </a:r>
            <a:r>
              <a:rPr lang="en-US" sz="1600" dirty="0" err="1" smtClean="0"/>
              <a:t>vecin</a:t>
            </a:r>
            <a:r>
              <a:rPr lang="en-US" sz="1600" dirty="0" smtClean="0"/>
              <a:t>” </a:t>
            </a:r>
            <a:endParaRPr lang="en-US" sz="1600" dirty="0"/>
          </a:p>
        </p:txBody>
      </p:sp>
      <p:sp>
        <p:nvSpPr>
          <p:cNvPr id="32776" name="TextBox 7"/>
          <p:cNvSpPr txBox="1">
            <a:spLocks noChangeArrowheads="1"/>
          </p:cNvSpPr>
          <p:nvPr/>
        </p:nvSpPr>
        <p:spPr bwMode="auto">
          <a:xfrm>
            <a:off x="3752850" y="5410200"/>
            <a:ext cx="18399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 smtClean="0"/>
              <a:t>Interpolare</a:t>
            </a:r>
            <a:r>
              <a:rPr lang="en-US" sz="1600" dirty="0" smtClean="0"/>
              <a:t> </a:t>
            </a:r>
            <a:r>
              <a:rPr lang="en-US" sz="1600" dirty="0" err="1" smtClean="0"/>
              <a:t>biliniară</a:t>
            </a:r>
            <a:endParaRPr lang="en-US" sz="1600" dirty="0"/>
          </a:p>
        </p:txBody>
      </p:sp>
      <p:sp>
        <p:nvSpPr>
          <p:cNvPr id="32777" name="TextBox 8"/>
          <p:cNvSpPr txBox="1">
            <a:spLocks noChangeArrowheads="1"/>
          </p:cNvSpPr>
          <p:nvPr/>
        </p:nvSpPr>
        <p:spPr bwMode="auto">
          <a:xfrm>
            <a:off x="6651625" y="5410200"/>
            <a:ext cx="18572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 err="1" smtClean="0"/>
              <a:t>Interpolare</a:t>
            </a:r>
            <a:r>
              <a:rPr lang="en-US" sz="1600" dirty="0" smtClean="0"/>
              <a:t> </a:t>
            </a:r>
            <a:r>
              <a:rPr lang="en-US" sz="1600" dirty="0" err="1" smtClean="0"/>
              <a:t>bicubică</a:t>
            </a:r>
            <a:endParaRPr lang="en-US" sz="1600" dirty="0"/>
          </a:p>
        </p:txBody>
      </p:sp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1255714" y="1751013"/>
            <a:ext cx="2590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:          </a:t>
            </a:r>
            <a:r>
              <a:rPr lang="en-US" dirty="0"/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3113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Gradienți</a:t>
            </a:r>
            <a:r>
              <a:rPr lang="en-US" dirty="0" smtClean="0"/>
              <a:t> &amp; </a:t>
            </a:r>
            <a:r>
              <a:rPr lang="en-US" dirty="0" err="1" smtClean="0"/>
              <a:t>muchii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 err="1" smtClean="0"/>
              <a:t>Detectarea</a:t>
            </a:r>
            <a:r>
              <a:rPr lang="en-US" sz="3800" dirty="0" smtClean="0"/>
              <a:t> </a:t>
            </a:r>
            <a:r>
              <a:rPr lang="en-US" sz="3800" dirty="0" err="1" smtClean="0"/>
              <a:t>muchiilor</a:t>
            </a:r>
            <a:r>
              <a:rPr lang="en-US" sz="3800" dirty="0" smtClean="0"/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>
            <a:normAutofit/>
          </a:bodyPr>
          <a:lstStyle/>
          <a:p>
            <a:r>
              <a:rPr lang="en-US" sz="2400" b="1" dirty="0" err="1" smtClean="0"/>
              <a:t>Scop</a:t>
            </a:r>
            <a:r>
              <a:rPr lang="en-US" sz="2400" dirty="0" smtClean="0"/>
              <a:t>: </a:t>
            </a:r>
            <a:r>
              <a:rPr lang="en-US" sz="2400" dirty="0" err="1" smtClean="0"/>
              <a:t>transformăm</a:t>
            </a:r>
            <a:r>
              <a:rPr lang="en-US" sz="2400" dirty="0" smtClean="0"/>
              <a:t> </a:t>
            </a:r>
            <a:r>
              <a:rPr lang="en-US" sz="2400" dirty="0" err="1" smtClean="0"/>
              <a:t>imaginea</a:t>
            </a:r>
            <a:r>
              <a:rPr lang="en-US" sz="2400" dirty="0" smtClean="0"/>
              <a:t> </a:t>
            </a:r>
            <a:r>
              <a:rPr lang="en-US" sz="2400" dirty="0" err="1" smtClean="0"/>
              <a:t>dintr</a:t>
            </a:r>
            <a:r>
              <a:rPr lang="en-US" sz="2400" dirty="0" smtClean="0"/>
              <a:t>-o </a:t>
            </a:r>
            <a:r>
              <a:rPr lang="en-US" sz="2400" dirty="0" err="1" smtClean="0"/>
              <a:t>matrice</a:t>
            </a:r>
            <a:r>
              <a:rPr lang="en-US" sz="2400" dirty="0" smtClean="0"/>
              <a:t> de </a:t>
            </a:r>
            <a:r>
              <a:rPr lang="en-US" sz="2400" dirty="0" err="1" smtClean="0"/>
              <a:t>pixeli</a:t>
            </a:r>
            <a:r>
              <a:rPr lang="en-US" sz="2400" dirty="0" smtClean="0"/>
              <a:t> </a:t>
            </a:r>
            <a:r>
              <a:rPr lang="en-US" sz="2400" dirty="0" err="1" smtClean="0"/>
              <a:t>într</a:t>
            </a:r>
            <a:r>
              <a:rPr lang="en-US" sz="2400" dirty="0" smtClean="0"/>
              <a:t>-o </a:t>
            </a:r>
            <a:r>
              <a:rPr lang="en-US" sz="2400" dirty="0" err="1" smtClean="0"/>
              <a:t>mulțime</a:t>
            </a:r>
            <a:r>
              <a:rPr lang="en-US" sz="2400" dirty="0" smtClean="0"/>
              <a:t> de </a:t>
            </a:r>
            <a:r>
              <a:rPr lang="en-US" sz="2400" dirty="0" err="1" smtClean="0"/>
              <a:t>curbe</a:t>
            </a:r>
            <a:r>
              <a:rPr lang="en-US" sz="2400" dirty="0" smtClean="0"/>
              <a:t>/</a:t>
            </a:r>
            <a:r>
              <a:rPr lang="en-US" sz="2400" dirty="0" err="1" smtClean="0"/>
              <a:t>segmente</a:t>
            </a:r>
            <a:r>
              <a:rPr lang="en-US" sz="2400" dirty="0" smtClean="0"/>
              <a:t>/</a:t>
            </a:r>
            <a:r>
              <a:rPr lang="en-US" sz="2400" dirty="0" err="1" smtClean="0"/>
              <a:t>contururi</a:t>
            </a:r>
            <a:endParaRPr lang="en-US" sz="2400" dirty="0" smtClean="0"/>
          </a:p>
          <a:p>
            <a:r>
              <a:rPr lang="en-US" sz="2400" b="1" dirty="0" smtClean="0"/>
              <a:t>De </a:t>
            </a:r>
            <a:r>
              <a:rPr lang="en-US" sz="2400" b="1" dirty="0" err="1" smtClean="0"/>
              <a:t>ce</a:t>
            </a:r>
            <a:r>
              <a:rPr lang="en-US" sz="2400" b="1" dirty="0" smtClean="0"/>
              <a:t>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Idee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principală</a:t>
            </a:r>
            <a:r>
              <a:rPr lang="en-US" sz="2400" dirty="0" smtClean="0"/>
              <a:t>: </a:t>
            </a:r>
            <a:r>
              <a:rPr lang="en-US" sz="2400" dirty="0" err="1" smtClean="0"/>
              <a:t>localizare</a:t>
            </a:r>
            <a:r>
              <a:rPr lang="en-US" sz="2400" dirty="0" smtClean="0"/>
              <a:t> </a:t>
            </a:r>
            <a:r>
              <a:rPr lang="en-US" sz="2400" dirty="0" err="1" smtClean="0"/>
              <a:t>gradienți</a:t>
            </a:r>
            <a:r>
              <a:rPr lang="en-US" sz="2400" dirty="0" smtClean="0"/>
              <a:t>, post-</a:t>
            </a:r>
            <a:r>
              <a:rPr lang="en-US" sz="2400" dirty="0" err="1" smtClean="0"/>
              <a:t>procesare</a:t>
            </a:r>
            <a:endParaRPr lang="en-US" sz="2400" dirty="0" smtClean="0"/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65" name="Bitmap Image" r:id="rId4" imgW="2161905" imgH="2324424" progId="PBrush">
                  <p:embed/>
                </p:oleObj>
              </mc:Choice>
              <mc:Fallback>
                <p:oleObj name="Bitmap Image" r:id="rId4" imgW="2161905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1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Cum se </a:t>
            </a:r>
            <a:r>
              <a:rPr lang="en-US" sz="4000" dirty="0" err="1" smtClean="0"/>
              <a:t>formează</a:t>
            </a:r>
            <a:r>
              <a:rPr lang="en-US" sz="4000" dirty="0" smtClean="0"/>
              <a:t> </a:t>
            </a:r>
            <a:r>
              <a:rPr lang="en-US" sz="4000" dirty="0" err="1" smtClean="0"/>
              <a:t>muchiile</a:t>
            </a:r>
            <a:r>
              <a:rPr lang="en-US" sz="4000" dirty="0" smtClean="0"/>
              <a:t>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6095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Discontinuități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3D: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conturul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obiectelor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17751" y="4456113"/>
            <a:ext cx="26638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Discontinuitatea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orientarea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suprafeței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Formarea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</a:rPr>
              <a:t>u</a:t>
            </a:r>
            <a:r>
              <a:rPr lang="en-US" sz="20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mbrelor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-34924" y="2269537"/>
            <a:ext cx="26273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 err="1" smtClean="0">
                <a:latin typeface="Arial" pitchFamily="34" charset="0"/>
                <a:ea typeface="+mn-ea"/>
                <a:cs typeface="+mn-cs"/>
              </a:rPr>
              <a:t>Reflexia</a:t>
            </a:r>
            <a:r>
              <a:rPr lang="en-US" sz="2000" kern="1200" dirty="0" smtClean="0"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latin typeface="Arial" pitchFamily="34" charset="0"/>
                <a:ea typeface="+mn-ea"/>
                <a:cs typeface="+mn-cs"/>
              </a:rPr>
              <a:t>luminii</a:t>
            </a:r>
            <a:r>
              <a:rPr lang="en-US" sz="2000" kern="1200" dirty="0" smtClean="0"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000" kern="1200" dirty="0" smtClean="0"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latin typeface="Arial" pitchFamily="34" charset="0"/>
                <a:ea typeface="+mn-ea"/>
                <a:cs typeface="+mn-cs"/>
              </a:rPr>
              <a:t>funcție</a:t>
            </a:r>
            <a:r>
              <a:rPr lang="en-US" sz="2000" kern="1200" dirty="0" smtClean="0">
                <a:latin typeface="Arial" pitchFamily="34" charset="0"/>
                <a:ea typeface="+mn-ea"/>
                <a:cs typeface="+mn-cs"/>
              </a:rPr>
              <a:t> de </a:t>
            </a:r>
            <a:r>
              <a:rPr lang="en-US" sz="2000" dirty="0" err="1">
                <a:latin typeface="Arial" pitchFamily="34" charset="0"/>
              </a:rPr>
              <a:t>t</a:t>
            </a:r>
            <a:r>
              <a:rPr lang="en-US" sz="2000" kern="1200" dirty="0" err="1" smtClean="0">
                <a:latin typeface="Arial" pitchFamily="34" charset="0"/>
                <a:ea typeface="+mn-ea"/>
                <a:cs typeface="+mn-cs"/>
              </a:rPr>
              <a:t>extură</a:t>
            </a:r>
            <a:endParaRPr lang="en-US" sz="2000" kern="1200" dirty="0">
              <a:latin typeface="Arial" pitchFamily="34" charset="0"/>
            </a:endParaRP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22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bolt_f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1/(27^2)*ones(27,27);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0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9528" y="1054838"/>
            <a:ext cx="997199" cy="9971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1111" y="1343328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05123" y="312827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2202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504544" y="2130778"/>
            <a:ext cx="1180143" cy="693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4930310" y="2017378"/>
            <a:ext cx="1692275" cy="12617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Muchii</a:t>
            </a:r>
            <a:r>
              <a:rPr lang="en-US" sz="4000" dirty="0" smtClean="0"/>
              <a:t>/</a:t>
            </a:r>
            <a:r>
              <a:rPr lang="en-US" sz="4000" dirty="0" err="1" smtClean="0"/>
              <a:t>gradienți</a:t>
            </a:r>
            <a:r>
              <a:rPr lang="en-US" sz="4000" dirty="0" smtClean="0"/>
              <a:t> </a:t>
            </a:r>
            <a:r>
              <a:rPr lang="en-US" sz="4000" dirty="0" err="1" smtClean="0"/>
              <a:t>şi</a:t>
            </a:r>
            <a:r>
              <a:rPr lang="en-US" sz="4000" dirty="0" smtClean="0"/>
              <a:t> </a:t>
            </a:r>
            <a:r>
              <a:rPr lang="en-US" sz="4000" dirty="0" err="1" smtClean="0">
                <a:solidFill>
                  <a:srgbClr val="000000"/>
                </a:solidFill>
              </a:rPr>
              <a:t>invarianță</a:t>
            </a:r>
            <a:endParaRPr lang="en-US" sz="4000" dirty="0" smtClean="0">
              <a:solidFill>
                <a:srgbClr val="000000"/>
              </a:solidFill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1263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561117" y="2737532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H="1">
            <a:off x="1411109" y="2895935"/>
            <a:ext cx="2273578" cy="1092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9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956" y="2369417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668266" y="2617519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1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2664" y="3164944"/>
            <a:ext cx="1079324" cy="113253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2521833" y="2824516"/>
            <a:ext cx="1365955" cy="675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3" name="Picture 3" descr="ut-tower-2_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9528" y="3594442"/>
            <a:ext cx="997199" cy="9971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4699547" y="3254084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4786104" y="312514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4802526" y="3412478"/>
            <a:ext cx="2001499" cy="6019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28" name="Picture 3" descr="ut-tower-2_line"/>
          <p:cNvPicPr>
            <a:picLocks noChangeAspect="1" noChangeArrowheads="1"/>
          </p:cNvPicPr>
          <p:nvPr/>
        </p:nvPicPr>
        <p:blipFill rotWithShape="1">
          <a:blip r:embed="rId4" cstate="print"/>
          <a:srcRect l="34727" t="33562"/>
          <a:stretch/>
        </p:blipFill>
        <p:spPr bwMode="auto">
          <a:xfrm>
            <a:off x="6917146" y="2286475"/>
            <a:ext cx="1001174" cy="1019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9" name="Line 12"/>
          <p:cNvSpPr>
            <a:spLocks noChangeShapeType="1"/>
          </p:cNvSpPr>
          <p:nvPr/>
        </p:nvSpPr>
        <p:spPr bwMode="auto">
          <a:xfrm flipV="1">
            <a:off x="4899494" y="3005138"/>
            <a:ext cx="1990034" cy="2837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0985" y="4957208"/>
            <a:ext cx="242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muchie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verticală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invarianță</a:t>
            </a:r>
            <a:r>
              <a:rPr lang="en-US" dirty="0" smtClean="0">
                <a:solidFill>
                  <a:srgbClr val="FF0000"/>
                </a:solidFill>
              </a:rPr>
              <a:t> la </a:t>
            </a:r>
            <a:r>
              <a:rPr lang="en-US" dirty="0" err="1" smtClean="0">
                <a:solidFill>
                  <a:srgbClr val="FF0000"/>
                </a:solidFill>
              </a:rPr>
              <a:t>deplasarea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sus-jos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3208608" y="5706807"/>
            <a:ext cx="229288" cy="210226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227" y="5701838"/>
            <a:ext cx="242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muchie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orizontală</a:t>
            </a:r>
            <a:r>
              <a:rPr lang="en-US" dirty="0" smtClean="0">
                <a:solidFill>
                  <a:srgbClr val="008000"/>
                </a:solidFill>
              </a:rPr>
              <a:t>: </a:t>
            </a:r>
            <a:r>
              <a:rPr lang="en-US" dirty="0" err="1" smtClean="0">
                <a:solidFill>
                  <a:srgbClr val="008000"/>
                </a:solidFill>
              </a:rPr>
              <a:t>invarianță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deplasarea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stânga</a:t>
            </a:r>
            <a:r>
              <a:rPr lang="en-US" dirty="0" smtClean="0">
                <a:solidFill>
                  <a:srgbClr val="008000"/>
                </a:solidFill>
              </a:rPr>
              <a:t> - </a:t>
            </a:r>
            <a:r>
              <a:rPr lang="en-US" dirty="0" err="1" smtClean="0">
                <a:solidFill>
                  <a:srgbClr val="008000"/>
                </a:solidFill>
              </a:rPr>
              <a:t>dreapta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2" grpId="0" animBg="1"/>
      <p:bldP spid="740363" grpId="0" animBg="1"/>
      <p:bldP spid="15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9" grpId="0" animBg="1"/>
      <p:bldP spid="2" grpId="0"/>
      <p:bldP spid="27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smtClean="0"/>
              <a:t>Derivate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muchii</a:t>
            </a:r>
            <a:endParaRPr lang="en-US" dirty="0" smtClean="0"/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081461" y="2514600"/>
            <a:ext cx="9930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imagine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085" y="1420"/>
              <a:ext cx="157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uncția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intensitate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/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(de-a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lungul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liniei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roşii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)</a:t>
              </a:r>
              <a:endParaRPr lang="en-US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uchie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este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locul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care se produce o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schimbare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bruscă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funcției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de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72205" y="2290768"/>
            <a:ext cx="2741614" cy="2689230"/>
            <a:chOff x="6172205" y="2290768"/>
            <a:chExt cx="2741614" cy="2689230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6172205" y="2895607"/>
              <a:ext cx="2741614" cy="2084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6620089" y="2290768"/>
              <a:ext cx="180139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erivata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funcției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10"/>
            <p:cNvSpPr txBox="1">
              <a:spLocks noChangeArrowheads="1"/>
            </p:cNvSpPr>
            <p:nvPr/>
          </p:nvSpPr>
          <p:spPr bwMode="auto">
            <a:xfrm>
              <a:off x="6600830" y="3002229"/>
              <a:ext cx="2119837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9600" b="0" dirty="0" smtClean="0"/>
                <a:t>?</a:t>
              </a:r>
              <a:endParaRPr lang="en-US" sz="9600" b="0" dirty="0"/>
            </a:p>
          </p:txBody>
        </p:sp>
      </p:grp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88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20px-Graph_of_sliding_derivative_lin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54" y="2088444"/>
            <a:ext cx="4699001" cy="4699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Derivata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 smtClean="0"/>
              <a:t>panta</a:t>
            </a:r>
            <a:r>
              <a:rPr lang="en-US" dirty="0" smtClean="0"/>
              <a:t> (</a:t>
            </a:r>
            <a:r>
              <a:rPr lang="en-US" dirty="0" err="1" smtClean="0"/>
              <a:t>înclinarea</a:t>
            </a:r>
            <a:r>
              <a:rPr lang="en-US" dirty="0" smtClean="0"/>
              <a:t>) </a:t>
            </a:r>
            <a:r>
              <a:rPr lang="en-US" dirty="0" err="1" smtClean="0"/>
              <a:t>dreptei</a:t>
            </a:r>
            <a:r>
              <a:rPr lang="en-US" dirty="0" smtClean="0"/>
              <a:t> </a:t>
            </a:r>
            <a:r>
              <a:rPr lang="en-US" dirty="0" err="1" smtClean="0"/>
              <a:t>tangente</a:t>
            </a:r>
            <a:r>
              <a:rPr lang="en-US" dirty="0" smtClean="0"/>
              <a:t> la </a:t>
            </a:r>
            <a:r>
              <a:rPr lang="en-US" dirty="0" err="1" smtClean="0"/>
              <a:t>grafic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008000"/>
                </a:solidFill>
              </a:rPr>
              <a:t>t</a:t>
            </a:r>
            <a:r>
              <a:rPr lang="en-US" b="1" dirty="0" err="1" smtClean="0">
                <a:solidFill>
                  <a:srgbClr val="008000"/>
                </a:solidFill>
              </a:rPr>
              <a:t>angenta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</a:rPr>
              <a:t>verde</a:t>
            </a:r>
            <a:r>
              <a:rPr lang="en-US" b="1" dirty="0" smtClean="0">
                <a:solidFill>
                  <a:srgbClr val="008000"/>
                </a:solidFill>
              </a:rPr>
              <a:t> &gt; 0</a:t>
            </a:r>
          </a:p>
          <a:p>
            <a:pPr>
              <a:buFontTx/>
              <a:buChar char="-"/>
            </a:pPr>
            <a:r>
              <a:rPr lang="en-US" b="1" dirty="0" err="1"/>
              <a:t>t</a:t>
            </a:r>
            <a:r>
              <a:rPr lang="en-US" b="1" dirty="0" err="1" smtClean="0"/>
              <a:t>angenta</a:t>
            </a:r>
            <a:r>
              <a:rPr lang="en-US" b="1" dirty="0" smtClean="0"/>
              <a:t> </a:t>
            </a:r>
            <a:r>
              <a:rPr lang="en-US" b="1" dirty="0" err="1" smtClean="0"/>
              <a:t>neagră</a:t>
            </a:r>
            <a:r>
              <a:rPr lang="en-US" b="1" dirty="0" smtClean="0"/>
              <a:t> = 0</a:t>
            </a: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FF0000"/>
                </a:solidFill>
              </a:rPr>
              <a:t>t</a:t>
            </a:r>
            <a:r>
              <a:rPr lang="en-US" b="1" dirty="0" err="1" smtClean="0">
                <a:solidFill>
                  <a:srgbClr val="FF0000"/>
                </a:solidFill>
              </a:rPr>
              <a:t>angenta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roşie</a:t>
            </a:r>
            <a:r>
              <a:rPr lang="en-US" b="1" dirty="0" smtClean="0">
                <a:solidFill>
                  <a:srgbClr val="FF0000"/>
                </a:solidFill>
              </a:rPr>
              <a:t> &lt; 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4778" y="6307666"/>
            <a:ext cx="392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ro.wikipedia.org</a:t>
            </a:r>
            <a:r>
              <a:rPr lang="en-US" dirty="0">
                <a:solidFill>
                  <a:srgbClr val="0000FF"/>
                </a:solidFill>
              </a:rPr>
              <a:t>/wiki/</a:t>
            </a:r>
            <a:r>
              <a:rPr lang="en-US" dirty="0" err="1">
                <a:solidFill>
                  <a:srgbClr val="0000FF"/>
                </a:solidFill>
              </a:rPr>
              <a:t>Derivată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smtClean="0"/>
              <a:t>Derivate </a:t>
            </a:r>
            <a:r>
              <a:rPr lang="en-US" dirty="0" err="1" smtClean="0"/>
              <a:t>şi</a:t>
            </a:r>
            <a:r>
              <a:rPr lang="en-US" dirty="0" smtClean="0"/>
              <a:t> </a:t>
            </a:r>
            <a:r>
              <a:rPr lang="en-US" dirty="0" err="1" smtClean="0"/>
              <a:t>muchii</a:t>
            </a:r>
            <a:endParaRPr lang="en-US" dirty="0" smtClean="0"/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081461" y="2514600"/>
            <a:ext cx="9930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imagine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00405" y="2254250"/>
            <a:ext cx="2743205" cy="2725738"/>
            <a:chOff x="2016" y="1420"/>
            <a:chExt cx="1728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2085" y="1420"/>
              <a:ext cx="1571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uncția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intensitate</a:t>
              </a: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/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(de-a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lungul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liniei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roşii</a:t>
              </a:r>
              <a:r>
                <a:rPr lang="en-US" kern="1200" dirty="0" smtClean="0">
                  <a:solidFill>
                    <a:srgbClr val="FF0000"/>
                  </a:solidFill>
                  <a:latin typeface="Arial" pitchFamily="34" charset="0"/>
                  <a:ea typeface="+mn-ea"/>
                  <a:cs typeface="Arial" pitchFamily="34" charset="0"/>
                </a:rPr>
                <a:t>)</a:t>
              </a:r>
              <a:endParaRPr lang="en-US" kern="1200" dirty="0">
                <a:solidFill>
                  <a:srgbClr val="FF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5" y="2290768"/>
            <a:ext cx="2743202" cy="2689230"/>
            <a:chOff x="3888" y="1443"/>
            <a:chExt cx="1728" cy="169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171" y="1443"/>
              <a:ext cx="1135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erivata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funcției</a:t>
              </a: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 </a:t>
              </a:r>
              <a:r>
                <a:rPr lang="en-US" dirty="0" err="1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intensitate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40433" y="3276601"/>
            <a:ext cx="3187706" cy="3205163"/>
            <a:chOff x="3742" y="2064"/>
            <a:chExt cx="2008" cy="2019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3742" y="3676"/>
              <a:ext cx="200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uchiile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corespund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punctelor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</a:t>
              </a:r>
              <a:r>
                <a:rPr lang="en-US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 ale </a:t>
              </a:r>
              <a:r>
                <a:rPr lang="en-US" kern="1200" dirty="0" err="1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derivatei</a:t>
              </a:r>
              <a:endPara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814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 </a:t>
            </a:r>
            <a:r>
              <a:rPr lang="en-US" sz="2800" dirty="0" err="1">
                <a:solidFill>
                  <a:srgbClr val="000000"/>
                </a:solidFill>
                <a:latin typeface="Arial" pitchFamily="34" charset="0"/>
              </a:rPr>
              <a:t>m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uchie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este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locul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care se produce o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schimbare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bruscă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funcției</a:t>
            </a:r>
            <a:r>
              <a:rPr lang="en-US" sz="28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de </a:t>
            </a:r>
            <a:r>
              <a:rPr lang="en-US" sz="28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intensitate</a:t>
            </a: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33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Calculul</a:t>
            </a:r>
            <a:r>
              <a:rPr lang="en-US" sz="4000" dirty="0" smtClean="0"/>
              <a:t> </a:t>
            </a:r>
            <a:r>
              <a:rPr lang="en-US" sz="4000" dirty="0" err="1" smtClean="0"/>
              <a:t>derivatelor</a:t>
            </a:r>
            <a:r>
              <a:rPr lang="en-US" sz="4000" dirty="0" smtClean="0"/>
              <a:t> </a:t>
            </a:r>
            <a:r>
              <a:rPr lang="en-US" sz="4000" dirty="0" err="1" smtClean="0"/>
              <a:t>prin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err="1" smtClean="0"/>
              <a:t>corelație</a:t>
            </a:r>
            <a:r>
              <a:rPr lang="en-US" sz="4000" dirty="0" smtClean="0"/>
              <a:t>/</a:t>
            </a:r>
            <a:r>
              <a:rPr lang="en-US" sz="4000" dirty="0" err="1" smtClean="0"/>
              <a:t>convoluție</a:t>
            </a:r>
            <a:endParaRPr lang="en-US" sz="4000" dirty="0" smtClean="0"/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561975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sz="2400" dirty="0" err="1" smtClean="0"/>
              <a:t>Pentru</a:t>
            </a:r>
            <a:r>
              <a:rPr lang="en-US" sz="2400" dirty="0" smtClean="0"/>
              <a:t> o </a:t>
            </a:r>
            <a:r>
              <a:rPr lang="en-US" sz="2400" dirty="0" err="1" smtClean="0"/>
              <a:t>funcție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f(</a:t>
            </a:r>
            <a:r>
              <a:rPr lang="en-US" sz="2400" dirty="0" err="1" smtClean="0">
                <a:solidFill>
                  <a:srgbClr val="0000FF"/>
                </a:solidFill>
              </a:rPr>
              <a:t>x,y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r>
              <a:rPr lang="en-US" sz="2400" dirty="0" smtClean="0"/>
              <a:t>, </a:t>
            </a:r>
            <a:r>
              <a:rPr lang="en-US" sz="2400" dirty="0" err="1" smtClean="0"/>
              <a:t>derivata</a:t>
            </a:r>
            <a:r>
              <a:rPr lang="en-US" sz="2400" dirty="0" smtClean="0"/>
              <a:t> </a:t>
            </a:r>
            <a:r>
              <a:rPr lang="en-US" sz="2400" dirty="0" err="1" smtClean="0"/>
              <a:t>parțială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raport</a:t>
            </a:r>
            <a:r>
              <a:rPr lang="en-US" sz="2400" dirty="0" smtClean="0"/>
              <a:t> cu x </a:t>
            </a:r>
            <a:r>
              <a:rPr lang="en-US" sz="2400" dirty="0" err="1" smtClean="0"/>
              <a:t>este</a:t>
            </a:r>
            <a:r>
              <a:rPr lang="en-US" sz="2400" dirty="0" smtClean="0"/>
              <a:t>:</a:t>
            </a:r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1000" dirty="0" smtClean="0"/>
          </a:p>
          <a:p>
            <a:pPr marL="0" indent="0">
              <a:buFontTx/>
              <a:buNone/>
            </a:pP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cazul</a:t>
            </a:r>
            <a:r>
              <a:rPr lang="en-US" sz="2400" dirty="0" smtClean="0"/>
              <a:t> </a:t>
            </a:r>
            <a:r>
              <a:rPr lang="en-US" sz="2400" dirty="0" err="1" smtClean="0"/>
              <a:t>discret</a:t>
            </a:r>
            <a:r>
              <a:rPr lang="en-US" sz="2400" dirty="0" smtClean="0"/>
              <a:t> (</a:t>
            </a:r>
            <a:r>
              <a:rPr lang="en-US" sz="2400" dirty="0" err="1" smtClean="0">
                <a:solidFill>
                  <a:srgbClr val="FF0000"/>
                </a:solidFill>
              </a:rPr>
              <a:t>cazul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imaginilor</a:t>
            </a:r>
            <a:r>
              <a:rPr lang="en-US" sz="2400" dirty="0" smtClean="0"/>
              <a:t>), </a:t>
            </a:r>
            <a:r>
              <a:rPr lang="en-US" sz="2400" dirty="0" err="1" smtClean="0"/>
              <a:t>putem</a:t>
            </a:r>
            <a:r>
              <a:rPr lang="en-US" sz="2400" dirty="0" smtClean="0"/>
              <a:t> </a:t>
            </a:r>
            <a:r>
              <a:rPr lang="en-US" sz="2400" dirty="0" err="1" smtClean="0"/>
              <a:t>aproxima</a:t>
            </a:r>
            <a:r>
              <a:rPr lang="en-US" sz="2400" dirty="0" smtClean="0"/>
              <a:t> </a:t>
            </a:r>
            <a:r>
              <a:rPr lang="en-US" sz="2400" dirty="0" err="1" smtClean="0"/>
              <a:t>derivata</a:t>
            </a:r>
            <a:r>
              <a:rPr lang="en-US" sz="2400" dirty="0" smtClean="0"/>
              <a:t> </a:t>
            </a:r>
            <a:r>
              <a:rPr lang="en-US" sz="2400" dirty="0" err="1" smtClean="0"/>
              <a:t>folosind</a:t>
            </a:r>
            <a:r>
              <a:rPr lang="en-US" sz="2400" dirty="0" smtClean="0"/>
              <a:t> </a:t>
            </a:r>
            <a:r>
              <a:rPr lang="en-US" sz="2400" dirty="0" err="1" smtClean="0"/>
              <a:t>diferențe</a:t>
            </a:r>
            <a:r>
              <a:rPr lang="en-US" sz="2400" dirty="0" smtClean="0"/>
              <a:t> finite:</a:t>
            </a:r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Care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filtrul</a:t>
            </a:r>
            <a:r>
              <a:rPr lang="en-US" sz="2400" dirty="0" smtClean="0"/>
              <a:t> de </a:t>
            </a:r>
            <a:r>
              <a:rPr lang="en-US" sz="2400" dirty="0" err="1" smtClean="0"/>
              <a:t>corelație</a:t>
            </a:r>
            <a:r>
              <a:rPr lang="en-US" sz="2400" dirty="0" smtClean="0"/>
              <a:t>/</a:t>
            </a:r>
            <a:r>
              <a:rPr lang="en-US" sz="2400" dirty="0" err="1" smtClean="0"/>
              <a:t>convoluție</a:t>
            </a:r>
            <a:r>
              <a:rPr lang="en-US" sz="2400" dirty="0" smtClean="0"/>
              <a:t> care </a:t>
            </a:r>
            <a:r>
              <a:rPr lang="en-US" sz="2400" dirty="0" err="1" smtClean="0"/>
              <a:t>implementează</a:t>
            </a:r>
            <a:r>
              <a:rPr lang="en-US" sz="2400" dirty="0" smtClean="0"/>
              <a:t> </a:t>
            </a:r>
            <a:r>
              <a:rPr lang="en-US" sz="2400" dirty="0" err="1" smtClean="0"/>
              <a:t>relația</a:t>
            </a:r>
            <a:r>
              <a:rPr lang="en-US" sz="2400" dirty="0" smtClean="0"/>
              <a:t> de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sus</a:t>
            </a:r>
            <a:r>
              <a:rPr lang="en-US" sz="2400" dirty="0" smtClean="0"/>
              <a:t>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95295"/>
              </p:ext>
            </p:extLst>
          </p:nvPr>
        </p:nvGraphicFramePr>
        <p:xfrm>
          <a:off x="1176338" y="1749425"/>
          <a:ext cx="56943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4" imgW="2171520" imgH="393480" progId="Equation.3">
                  <p:embed/>
                </p:oleObj>
              </mc:Choice>
              <mc:Fallback>
                <p:oleObj name="Equation" r:id="rId4" imgW="2171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1749425"/>
                        <a:ext cx="569436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002865"/>
              </p:ext>
            </p:extLst>
          </p:nvPr>
        </p:nvGraphicFramePr>
        <p:xfrm>
          <a:off x="1176338" y="4082618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6" imgW="1917360" imgH="393480" progId="Equation.3">
                  <p:embed/>
                </p:oleObj>
              </mc:Choice>
              <mc:Fallback>
                <p:oleObj name="Equation" r:id="rId6" imgW="1917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338" y="4082618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3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714382"/>
              </p:ext>
            </p:extLst>
          </p:nvPr>
        </p:nvGraphicFramePr>
        <p:xfrm>
          <a:off x="1845975" y="1534468"/>
          <a:ext cx="5027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3" name="Equation" r:id="rId4" imgW="1917360" imgH="393480" progId="Equation.3">
                  <p:embed/>
                </p:oleObj>
              </mc:Choice>
              <mc:Fallback>
                <p:oleObj name="Equation" r:id="rId4" imgW="1917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975" y="1534468"/>
                        <a:ext cx="5027612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910586"/>
              </p:ext>
            </p:extLst>
          </p:nvPr>
        </p:nvGraphicFramePr>
        <p:xfrm>
          <a:off x="949505" y="3346822"/>
          <a:ext cx="2740965" cy="237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193"/>
                <a:gridCol w="548193"/>
                <a:gridCol w="548193"/>
                <a:gridCol w="548193"/>
                <a:gridCol w="548193"/>
              </a:tblGrid>
              <a:tr h="4750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75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4584840" y="3763631"/>
            <a:ext cx="1408929" cy="1473200"/>
            <a:chOff x="144" y="144"/>
            <a:chExt cx="1152" cy="1136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3" name="TextBox 10"/>
          <p:cNvSpPr txBox="1">
            <a:spLocks noChangeArrowheads="1"/>
          </p:cNvSpPr>
          <p:nvPr/>
        </p:nvSpPr>
        <p:spPr bwMode="auto">
          <a:xfrm>
            <a:off x="4908997" y="3631148"/>
            <a:ext cx="126014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600" b="0" dirty="0" smtClean="0"/>
              <a:t>?</a:t>
            </a:r>
            <a:endParaRPr lang="en-US" sz="9600" b="0" dirty="0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50" y="5871882"/>
            <a:ext cx="2057400" cy="469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5" y="5871882"/>
            <a:ext cx="1270000" cy="469900"/>
          </a:xfrm>
          <a:prstGeom prst="rect">
            <a:avLst/>
          </a:prstGeom>
        </p:spPr>
      </p:pic>
      <p:sp>
        <p:nvSpPr>
          <p:cNvPr id="37" name="Line 21"/>
          <p:cNvSpPr>
            <a:spLocks noChangeShapeType="1"/>
          </p:cNvSpPr>
          <p:nvPr/>
        </p:nvSpPr>
        <p:spPr bwMode="auto">
          <a:xfrm flipV="1">
            <a:off x="1215186" y="4543716"/>
            <a:ext cx="1116657" cy="13281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8" name="Line 21"/>
          <p:cNvSpPr>
            <a:spLocks noChangeShapeType="1"/>
          </p:cNvSpPr>
          <p:nvPr/>
        </p:nvSpPr>
        <p:spPr bwMode="auto">
          <a:xfrm flipH="1" flipV="1">
            <a:off x="2791642" y="4543716"/>
            <a:ext cx="1072868" cy="13281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66631" name="TextBox 666630"/>
          <p:cNvSpPr txBox="1"/>
          <p:nvPr/>
        </p:nvSpPr>
        <p:spPr>
          <a:xfrm>
            <a:off x="4650787" y="3808660"/>
            <a:ext cx="1397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0    0   0 0   -1   1  </a:t>
            </a:r>
          </a:p>
          <a:p>
            <a:r>
              <a:rPr lang="en-US" sz="2800" b="1" dirty="0" smtClean="0"/>
              <a:t>0    0   0</a:t>
            </a:r>
            <a:endParaRPr lang="en-US" sz="2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073217" y="4222112"/>
            <a:ext cx="139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-1   1  </a:t>
            </a:r>
          </a:p>
        </p:txBody>
      </p:sp>
      <p:sp>
        <p:nvSpPr>
          <p:cNvPr id="5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/>
              <a:t>Calculul</a:t>
            </a:r>
            <a:r>
              <a:rPr lang="en-US" sz="4000" dirty="0" smtClean="0"/>
              <a:t> </a:t>
            </a:r>
            <a:r>
              <a:rPr lang="en-US" sz="4000" dirty="0" err="1" smtClean="0"/>
              <a:t>derivatelor</a:t>
            </a:r>
            <a:r>
              <a:rPr lang="en-US" sz="4000" dirty="0" smtClean="0"/>
              <a:t> </a:t>
            </a:r>
            <a:r>
              <a:rPr lang="en-US" sz="4000" dirty="0" err="1" smtClean="0"/>
              <a:t>prin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err="1" smtClean="0"/>
              <a:t>corelație</a:t>
            </a:r>
            <a:r>
              <a:rPr lang="en-US" sz="4000" dirty="0" smtClean="0"/>
              <a:t>/</a:t>
            </a:r>
            <a:r>
              <a:rPr lang="en-US" sz="4000" dirty="0" err="1" smtClean="0"/>
              <a:t>convoluție</a:t>
            </a:r>
            <a:endParaRPr lang="en-US" sz="4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453915" y="3346482"/>
            <a:ext cx="16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corelație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471139" y="3357772"/>
            <a:ext cx="16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onvoluție</a:t>
            </a:r>
            <a:endParaRPr lang="en-US" dirty="0"/>
          </a:p>
        </p:txBody>
      </p:sp>
      <p:grpSp>
        <p:nvGrpSpPr>
          <p:cNvPr id="59" name="Group 5"/>
          <p:cNvGrpSpPr>
            <a:grpSpLocks/>
          </p:cNvGrpSpPr>
          <p:nvPr/>
        </p:nvGrpSpPr>
        <p:grpSpPr bwMode="auto">
          <a:xfrm>
            <a:off x="6317227" y="3767188"/>
            <a:ext cx="1408929" cy="1473200"/>
            <a:chOff x="144" y="144"/>
            <a:chExt cx="1152" cy="1136"/>
          </a:xfrm>
        </p:grpSpPr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8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328234" y="4248833"/>
            <a:ext cx="139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   -1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69999" y="2969156"/>
            <a:ext cx="9338" cy="157456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50154" y="2969155"/>
            <a:ext cx="1761844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3203" y="2599418"/>
            <a:ext cx="34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06189" y="3346482"/>
            <a:ext cx="34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95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6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66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7" grpId="0" animBg="1"/>
      <p:bldP spid="38" grpId="0" animBg="1"/>
      <p:bldP spid="666631" grpId="0"/>
      <p:bldP spid="666631" grpId="1"/>
      <p:bldP spid="52" grpId="0"/>
      <p:bldP spid="58" grpId="0"/>
      <p:bldP spid="10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Derivatele</a:t>
            </a:r>
            <a:r>
              <a:rPr lang="en-US" sz="4000" dirty="0" smtClean="0"/>
              <a:t> </a:t>
            </a:r>
            <a:r>
              <a:rPr lang="en-US" sz="4000" dirty="0" err="1" smtClean="0"/>
              <a:t>parțiale</a:t>
            </a:r>
            <a:r>
              <a:rPr lang="en-US" sz="4000" dirty="0" smtClean="0"/>
              <a:t> ale </a:t>
            </a:r>
            <a:r>
              <a:rPr lang="en-US" sz="4000" dirty="0" err="1" smtClean="0"/>
              <a:t>unei</a:t>
            </a:r>
            <a:r>
              <a:rPr lang="en-US" sz="4000" dirty="0" smtClean="0"/>
              <a:t> </a:t>
            </a:r>
            <a:r>
              <a:rPr lang="en-US" sz="4000" dirty="0" err="1" smtClean="0"/>
              <a:t>imagini</a:t>
            </a:r>
            <a:endParaRPr lang="en-US" sz="4000" dirty="0" smtClean="0"/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0170581" y="1876778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282918" y="5939135"/>
            <a:ext cx="67942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Care imagine </a:t>
            </a:r>
            <a:r>
              <a:rPr lang="en-US" sz="24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arată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schimbările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în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raport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cu x/y ?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3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sau</a:t>
            </a:r>
            <a:endParaRPr lang="en-US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813322" y="3968750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819400" y="6488113"/>
            <a:ext cx="4162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arătăm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filtrele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pentru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kern="1200" dirty="0" err="1" smtClean="0">
                <a:latin typeface="Arial" pitchFamily="34" charset="0"/>
                <a:ea typeface="+mn-ea"/>
                <a:cs typeface="+mn-cs"/>
              </a:rPr>
              <a:t>corelație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90020" y="3094127"/>
            <a:ext cx="5071003" cy="2470493"/>
            <a:chOff x="1990020" y="3094127"/>
            <a:chExt cx="5071003" cy="247049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46287" y="3094127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90020" y="5538964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651199" y="5550509"/>
              <a:ext cx="2409824" cy="1411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125499" y="6559477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808288"/>
            <a:ext cx="1612900" cy="977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09" y="2856750"/>
            <a:ext cx="1612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Filtre</a:t>
            </a:r>
            <a:r>
              <a:rPr lang="en-US" sz="4000" dirty="0" smtClean="0"/>
              <a:t> </a:t>
            </a:r>
            <a:r>
              <a:rPr lang="en-US" sz="4000" dirty="0" err="1" smtClean="0"/>
              <a:t>Sobel</a:t>
            </a:r>
            <a:endParaRPr lang="en-US" sz="4000" dirty="0" smtClean="0"/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3" cstate="print"/>
          <a:srcRect l="48772" t="2193" r="5710" b="50317"/>
          <a:stretch>
            <a:fillRect/>
          </a:stretch>
        </p:blipFill>
        <p:spPr bwMode="auto">
          <a:xfrm>
            <a:off x="10170581" y="1876778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685800" y="1190978"/>
            <a:ext cx="7924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 err="1" smtClean="0"/>
              <a:t>Există</a:t>
            </a:r>
            <a:r>
              <a:rPr lang="en-US" sz="2600" dirty="0" smtClean="0"/>
              <a:t> </a:t>
            </a:r>
            <a:r>
              <a:rPr lang="en-US" sz="2600" dirty="0" err="1" smtClean="0"/>
              <a:t>aproximații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bune</a:t>
            </a:r>
            <a:r>
              <a:rPr lang="en-US" sz="2600" dirty="0" smtClean="0"/>
              <a:t> </a:t>
            </a:r>
            <a:r>
              <a:rPr lang="en-US" sz="2600" dirty="0" err="1" smtClean="0"/>
              <a:t>pentru</a:t>
            </a:r>
            <a:r>
              <a:rPr lang="en-US" sz="2600" dirty="0" smtClean="0"/>
              <a:t> </a:t>
            </a:r>
            <a:r>
              <a:rPr lang="en-US" sz="2600" dirty="0" err="1" smtClean="0"/>
              <a:t>calcul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derivatelor</a:t>
            </a:r>
            <a:r>
              <a:rPr lang="en-US" sz="2600" dirty="0" smtClean="0"/>
              <a:t>:</a:t>
            </a:r>
          </a:p>
          <a:p>
            <a:r>
              <a:rPr lang="en-US" sz="2600" dirty="0" err="1" smtClean="0"/>
              <a:t>filtre</a:t>
            </a:r>
            <a:r>
              <a:rPr lang="en-US" sz="2600" dirty="0" smtClean="0"/>
              <a:t> </a:t>
            </a:r>
            <a:r>
              <a:rPr lang="en-US" sz="2600" dirty="0" err="1" smtClean="0"/>
              <a:t>Sobel</a:t>
            </a:r>
            <a:r>
              <a:rPr lang="en-US" sz="2600" dirty="0" smtClean="0"/>
              <a:t>: </a:t>
            </a:r>
            <a:r>
              <a:rPr lang="en-US" sz="2600" dirty="0" err="1" smtClean="0"/>
              <a:t>calculează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derivatele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parțiale</a:t>
            </a:r>
            <a:r>
              <a:rPr lang="en-US" sz="2600" dirty="0" smtClean="0"/>
              <a:t> </a:t>
            </a:r>
            <a:r>
              <a:rPr lang="en-US" sz="2600" dirty="0" err="1" smtClean="0"/>
              <a:t>luând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	</a:t>
            </a:r>
            <a:r>
              <a:rPr lang="en-US" sz="2600" dirty="0" err="1" smtClean="0"/>
              <a:t>considerare</a:t>
            </a:r>
            <a:r>
              <a:rPr lang="en-US" sz="2600" dirty="0" smtClean="0"/>
              <a:t> </a:t>
            </a:r>
            <a:r>
              <a:rPr lang="en-US" sz="2600" dirty="0" err="1" smtClean="0"/>
              <a:t>vecinătăți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mari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2038498" y="4369793"/>
            <a:ext cx="2723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vertical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derivatei</a:t>
            </a:r>
            <a:r>
              <a:rPr lang="en-US" dirty="0" smtClean="0"/>
              <a:t> </a:t>
            </a:r>
            <a:r>
              <a:rPr lang="en-US" dirty="0" err="1" smtClean="0"/>
              <a:t>parțiale</a:t>
            </a:r>
            <a:endParaRPr lang="en-US" dirty="0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5072864"/>
            <a:ext cx="1153645" cy="699454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66" y="5041192"/>
            <a:ext cx="1203814" cy="79622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98010" y="4386505"/>
            <a:ext cx="312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Filtru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</a:t>
            </a:r>
            <a:r>
              <a:rPr lang="en-US" dirty="0" err="1" smtClean="0"/>
              <a:t>orizontal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derivatei</a:t>
            </a:r>
            <a:r>
              <a:rPr lang="en-US" dirty="0" smtClean="0"/>
              <a:t> </a:t>
            </a:r>
            <a:r>
              <a:rPr lang="en-US" dirty="0" err="1" smtClean="0"/>
              <a:t>parțiale</a:t>
            </a:r>
            <a:endParaRPr lang="en-US" dirty="0"/>
          </a:p>
        </p:txBody>
      </p:sp>
      <p:grpSp>
        <p:nvGrpSpPr>
          <p:cNvPr id="34" name="Group 5"/>
          <p:cNvGrpSpPr>
            <a:grpSpLocks/>
          </p:cNvGrpSpPr>
          <p:nvPr/>
        </p:nvGrpSpPr>
        <p:grpSpPr bwMode="auto">
          <a:xfrm>
            <a:off x="2449816" y="2701929"/>
            <a:ext cx="1408929" cy="1473200"/>
            <a:chOff x="144" y="144"/>
            <a:chExt cx="1152" cy="1136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7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0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460823" y="2682214"/>
            <a:ext cx="1397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-1  0    1</a:t>
            </a:r>
          </a:p>
          <a:p>
            <a:r>
              <a:rPr lang="en-US" sz="3000" b="1" dirty="0" smtClean="0"/>
              <a:t>-2  0    2</a:t>
            </a:r>
            <a:endParaRPr lang="en-US" sz="3000" b="1" dirty="0"/>
          </a:p>
          <a:p>
            <a:r>
              <a:rPr lang="en-US" sz="3000" b="1" dirty="0" smtClean="0"/>
              <a:t>-1  0    1 </a:t>
            </a:r>
          </a:p>
        </p:txBody>
      </p:sp>
      <p:grpSp>
        <p:nvGrpSpPr>
          <p:cNvPr id="53" name="Group 5"/>
          <p:cNvGrpSpPr>
            <a:grpSpLocks/>
          </p:cNvGrpSpPr>
          <p:nvPr/>
        </p:nvGrpSpPr>
        <p:grpSpPr bwMode="auto">
          <a:xfrm>
            <a:off x="5501814" y="2725681"/>
            <a:ext cx="1408929" cy="1473200"/>
            <a:chOff x="144" y="144"/>
            <a:chExt cx="1152" cy="1136"/>
          </a:xfrm>
        </p:grpSpPr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2" name="Rectangle 14"/>
            <p:cNvSpPr>
              <a:spLocks noChangeArrowheads="1"/>
            </p:cNvSpPr>
            <p:nvPr/>
          </p:nvSpPr>
          <p:spPr bwMode="auto">
            <a:xfrm>
              <a:off x="153" y="160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endParaRPr lang="en-US" sz="24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5512820" y="2705966"/>
            <a:ext cx="1548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/>
            </a:pPr>
            <a:r>
              <a:rPr lang="en-US" sz="3000" b="1" dirty="0" smtClean="0"/>
              <a:t>2    1</a:t>
            </a:r>
          </a:p>
          <a:p>
            <a:r>
              <a:rPr lang="en-US" sz="3000" b="1" dirty="0" smtClean="0"/>
              <a:t>0   0    0    -1  -2 -1 </a:t>
            </a:r>
          </a:p>
        </p:txBody>
      </p:sp>
    </p:spTree>
    <p:extLst>
      <p:ext uri="{BB962C8B-B14F-4D97-AF65-F5344CB8AC3E}">
        <p14:creationId xmlns:p14="http://schemas.microsoft.com/office/powerpoint/2010/main" val="38888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  <p:bldP spid="52" grpId="0"/>
      <p:bldP spid="7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 smtClean="0"/>
              <a:t>Alte</a:t>
            </a:r>
            <a:r>
              <a:rPr lang="en-US" dirty="0" smtClean="0"/>
              <a:t> </a:t>
            </a:r>
            <a:r>
              <a:rPr lang="en-US" dirty="0" err="1"/>
              <a:t>f</a:t>
            </a:r>
            <a:r>
              <a:rPr lang="en-US" dirty="0" err="1" smtClean="0"/>
              <a:t>iltre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diferențe</a:t>
            </a:r>
            <a:r>
              <a:rPr lang="en-US" dirty="0" smtClean="0"/>
              <a:t> finite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63" y="1128713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1675" y="4889500"/>
            <a:ext cx="68230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My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fspecial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(‘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sobel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’);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imfilter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(double(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), My);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imagesc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outim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</a:t>
            </a:r>
            <a:r>
              <a:rPr lang="en-US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colormap</a:t>
            </a:r>
            <a:r>
              <a:rPr lang="en-US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gray;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57150" cmpd="sng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5995988" y="4378325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140440" y="6589359"/>
            <a:ext cx="2077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S. </a:t>
            </a:r>
            <a:r>
              <a:rPr lang="en-US" sz="1200" dirty="0" err="1" smtClean="0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09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/>
          <p:cNvSpPr>
            <a:spLocks noChangeArrowheads="1"/>
          </p:cNvSpPr>
          <p:nvPr/>
        </p:nvSpPr>
        <p:spPr bwMode="auto">
          <a:xfrm>
            <a:off x="685800" y="3429000"/>
            <a:ext cx="839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/>
              <a:t>Gradientul</a:t>
            </a:r>
            <a:r>
              <a:rPr lang="en-US" sz="2400" dirty="0" smtClean="0"/>
              <a:t> </a:t>
            </a:r>
            <a:r>
              <a:rPr lang="en-US" sz="2400" dirty="0" err="1" smtClean="0"/>
              <a:t>arată</a:t>
            </a:r>
            <a:r>
              <a:rPr lang="en-US" sz="2400" dirty="0" smtClean="0"/>
              <a:t> </a:t>
            </a:r>
            <a:r>
              <a:rPr lang="en-US" sz="2400" dirty="0" err="1" smtClean="0"/>
              <a:t>direcția</a:t>
            </a:r>
            <a:r>
              <a:rPr lang="en-US" sz="2400" dirty="0" smtClean="0"/>
              <a:t> </a:t>
            </a:r>
            <a:r>
              <a:rPr lang="en-US" sz="2400" dirty="0" err="1" smtClean="0"/>
              <a:t>celei</a:t>
            </a:r>
            <a:r>
              <a:rPr lang="en-US" sz="2400" dirty="0" smtClean="0"/>
              <a:t>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rapide</a:t>
            </a:r>
            <a:r>
              <a:rPr lang="en-US" sz="2400" dirty="0" smtClean="0"/>
              <a:t> </a:t>
            </a:r>
            <a:r>
              <a:rPr lang="en-US" sz="2400" dirty="0" err="1" smtClean="0"/>
              <a:t>schimbări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intensitate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6096000" y="2057400"/>
            <a:ext cx="9906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8" name="Line 6"/>
          <p:cNvSpPr>
            <a:spLocks noChangeShapeType="1"/>
          </p:cNvSpPr>
          <p:nvPr/>
        </p:nvSpPr>
        <p:spPr bwMode="auto">
          <a:xfrm flipV="1">
            <a:off x="6605588" y="2209800"/>
            <a:ext cx="328613" cy="3286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9246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51688" y="2133600"/>
            <a:ext cx="1535113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4" name="Oval 8"/>
          <p:cNvSpPr>
            <a:spLocks noChangeArrowheads="1"/>
          </p:cNvSpPr>
          <p:nvPr/>
        </p:nvSpPr>
        <p:spPr bwMode="auto">
          <a:xfrm>
            <a:off x="65532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 smtClean="0"/>
              <a:t>Gradientul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pic>
        <p:nvPicPr>
          <p:cNvPr id="9222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24" name="Line 13"/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Oval 14"/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26" name="Picture 1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1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1" y="2819400"/>
            <a:ext cx="1417638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4866" name="Rectangle 18"/>
          <p:cNvSpPr>
            <a:spLocks noChangeArrowheads="1"/>
          </p:cNvSpPr>
          <p:nvPr/>
        </p:nvSpPr>
        <p:spPr bwMode="auto">
          <a:xfrm rot="5400000">
            <a:off x="4187825" y="1671638"/>
            <a:ext cx="304800" cy="1074738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41" name="Line 19"/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42" name="Oval 20"/>
          <p:cNvSpPr>
            <a:spLocks noChangeArrowheads="1"/>
          </p:cNvSpPr>
          <p:nvPr/>
        </p:nvSpPr>
        <p:spPr bwMode="auto">
          <a:xfrm>
            <a:off x="4305301" y="2171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685800" y="47244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/>
              <a:t>Direcția</a:t>
            </a:r>
            <a:r>
              <a:rPr lang="en-US" sz="2400" dirty="0" smtClean="0"/>
              <a:t> </a:t>
            </a:r>
            <a:r>
              <a:rPr lang="en-US" sz="2400" dirty="0" err="1" smtClean="0"/>
              <a:t>gradientului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dată</a:t>
            </a:r>
            <a:r>
              <a:rPr lang="en-US" sz="2400" dirty="0" smtClean="0"/>
              <a:t> de:</a:t>
            </a:r>
            <a:endParaRPr lang="en-US" sz="2400" dirty="0"/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67492" y="4735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85800" y="5427663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err="1" smtClean="0">
                <a:solidFill>
                  <a:srgbClr val="000000"/>
                </a:solidFill>
              </a:rPr>
              <a:t>Caracterizăm</a:t>
            </a:r>
            <a:r>
              <a:rPr lang="en-US" sz="2400" dirty="0" smtClean="0">
                <a:solidFill>
                  <a:srgbClr val="000000"/>
                </a:solidFill>
              </a:rPr>
              <a:t> o </a:t>
            </a:r>
            <a:r>
              <a:rPr lang="en-US" sz="2400" dirty="0" err="1" smtClean="0">
                <a:solidFill>
                  <a:srgbClr val="000000"/>
                </a:solidFill>
              </a:rPr>
              <a:t>muchie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prin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/>
              <a:t>magnitudinea</a:t>
            </a:r>
            <a:r>
              <a:rPr lang="en-US" sz="2400" dirty="0" smtClean="0"/>
              <a:t> </a:t>
            </a:r>
            <a:r>
              <a:rPr lang="en-US" sz="2400" dirty="0" err="1" smtClean="0"/>
              <a:t>gradientului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990600" y="3891671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smtClean="0"/>
              <a:t>Care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legătura</a:t>
            </a:r>
            <a:r>
              <a:rPr lang="en-US" sz="2000" dirty="0" smtClean="0"/>
              <a:t> </a:t>
            </a:r>
            <a:r>
              <a:rPr lang="en-US" sz="2000" dirty="0" err="1" smtClean="0"/>
              <a:t>dintre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gradientului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muchiei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3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481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Gradientul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024467" y="4281138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gradientului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perpendiculară</a:t>
            </a:r>
            <a:r>
              <a:rPr lang="en-US" sz="2000" dirty="0" smtClean="0"/>
              <a:t> </a:t>
            </a:r>
            <a:r>
              <a:rPr lang="en-US" sz="2000" dirty="0" err="1" smtClean="0"/>
              <a:t>pe</a:t>
            </a:r>
            <a:r>
              <a:rPr lang="en-US" sz="2000" dirty="0" smtClean="0"/>
              <a:t> </a:t>
            </a:r>
            <a:r>
              <a:rPr lang="en-US" sz="2000" dirty="0" err="1" smtClean="0"/>
              <a:t>direcția</a:t>
            </a:r>
            <a:r>
              <a:rPr lang="en-US" sz="2000" dirty="0" smtClean="0"/>
              <a:t> </a:t>
            </a:r>
            <a:r>
              <a:rPr lang="en-US" sz="2000" dirty="0" err="1" smtClean="0"/>
              <a:t>muchiei</a:t>
            </a:r>
            <a:endParaRPr lang="en-US" sz="2000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6" y="5989899"/>
            <a:ext cx="3052601" cy="799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5418" y="6175112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53" grpId="0" animBg="1"/>
      <p:bldP spid="9248" grpId="0" animBg="1"/>
      <p:bldP spid="9244" grpId="0" animBg="1"/>
      <p:bldP spid="974860" grpId="0" animBg="1"/>
      <p:bldP spid="9224" grpId="0" animBg="1"/>
      <p:bldP spid="9225" grpId="0" animBg="1"/>
      <p:bldP spid="974866" grpId="0" animBg="1"/>
      <p:bldP spid="9241" grpId="0" animBg="1"/>
      <p:bldP spid="9242" grpId="0" animBg="1"/>
      <p:bldP spid="9229" grpId="0"/>
      <p:bldP spid="31" grpId="0"/>
      <p:bldP spid="32" grpId="0"/>
      <p:bldP spid="3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bolt_f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1/(81^2)*ones(81,81);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39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76270" y="1314315"/>
            <a:ext cx="79026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 smtClean="0"/>
              <a:t>calculez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întâi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derivatele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parțiale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</a:t>
            </a:r>
            <a:r>
              <a:rPr lang="en-US" sz="2600" dirty="0" err="1" smtClean="0"/>
              <a:t>raport</a:t>
            </a:r>
            <a:r>
              <a:rPr lang="en-US" sz="2600" dirty="0" smtClean="0"/>
              <a:t> cu x </a:t>
            </a:r>
            <a:r>
              <a:rPr lang="en-US" sz="2600" dirty="0" err="1" smtClean="0"/>
              <a:t>și</a:t>
            </a:r>
            <a:r>
              <a:rPr lang="en-US" sz="2600" dirty="0" smtClean="0"/>
              <a:t> y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2.   </a:t>
            </a:r>
            <a:r>
              <a:rPr lang="en-US" sz="2600" dirty="0" err="1" smtClean="0"/>
              <a:t>obțin</a:t>
            </a:r>
            <a:r>
              <a:rPr lang="en-US" sz="2600" dirty="0" smtClean="0"/>
              <a:t> </a:t>
            </a:r>
            <a:r>
              <a:rPr lang="en-US" sz="2600" dirty="0" err="1" smtClean="0"/>
              <a:t>magnitudinea</a:t>
            </a:r>
            <a:r>
              <a:rPr lang="en-US" sz="2600" dirty="0" smtClean="0"/>
              <a:t> </a:t>
            </a:r>
            <a:r>
              <a:rPr lang="en-US" sz="2600" dirty="0" err="1" smtClean="0"/>
              <a:t>gradientului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63" y="1899605"/>
            <a:ext cx="1153645" cy="699454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15" y="1877066"/>
            <a:ext cx="1203814" cy="796223"/>
          </a:xfrm>
          <a:prstGeom prst="rect">
            <a:avLst/>
          </a:prstGeom>
        </p:spPr>
      </p:pic>
      <p:pic>
        <p:nvPicPr>
          <p:cNvPr id="7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5218" y="3585142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34" y="3537778"/>
            <a:ext cx="3052601" cy="79926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904836" y="3722991"/>
            <a:ext cx="9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sau</a:t>
            </a:r>
            <a:endParaRPr lang="en-US" dirty="0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" y="3359084"/>
            <a:ext cx="2603377" cy="1986577"/>
          </a:xfrm>
          <a:prstGeom prst="rect">
            <a:avLst/>
          </a:prstGeom>
        </p:spPr>
      </p:pic>
      <p:pic>
        <p:nvPicPr>
          <p:cNvPr id="9" name="Picture 8" descr="img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1" t="53760" r="48650" b="37386"/>
          <a:stretch/>
        </p:blipFill>
        <p:spPr>
          <a:xfrm>
            <a:off x="3711924" y="3236904"/>
            <a:ext cx="1988680" cy="2266220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11" name="Picture 10" descr="Screen shot 2015-10-27 at 4.49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79" y="3236904"/>
            <a:ext cx="3458774" cy="149522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744730" y="4101797"/>
            <a:ext cx="161647" cy="1792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34380" y="3673923"/>
            <a:ext cx="641144" cy="60015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50803" y="3531615"/>
            <a:ext cx="972223" cy="512178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94212" y="3686252"/>
            <a:ext cx="320572" cy="22192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10204"/>
              </p:ext>
            </p:extLst>
          </p:nvPr>
        </p:nvGraphicFramePr>
        <p:xfrm>
          <a:off x="3887710" y="1978287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3068969" y="2182606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476270" y="1314315"/>
            <a:ext cx="79026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600" dirty="0" err="1" smtClean="0"/>
              <a:t>calculez</a:t>
            </a:r>
            <a:r>
              <a:rPr lang="en-US" sz="2600" dirty="0" smtClean="0"/>
              <a:t> </a:t>
            </a:r>
            <a:r>
              <a:rPr lang="en-US" sz="2600" dirty="0" err="1" smtClean="0"/>
              <a:t>mai</a:t>
            </a:r>
            <a:r>
              <a:rPr lang="en-US" sz="2600" dirty="0" smtClean="0"/>
              <a:t> </a:t>
            </a:r>
            <a:r>
              <a:rPr lang="en-US" sz="2600" dirty="0" err="1" smtClean="0"/>
              <a:t>întâi</a:t>
            </a:r>
            <a:r>
              <a:rPr lang="en-US" sz="2600" dirty="0" smtClean="0"/>
              <a:t> </a:t>
            </a:r>
            <a:r>
              <a:rPr lang="en-US" sz="2600" dirty="0" err="1" smtClean="0"/>
              <a:t>derivatata</a:t>
            </a:r>
            <a:r>
              <a:rPr lang="en-US" sz="2600" dirty="0" smtClean="0"/>
              <a:t> </a:t>
            </a:r>
            <a:r>
              <a:rPr lang="en-US" sz="2600" dirty="0" err="1" smtClean="0"/>
              <a:t>parțială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</a:t>
            </a:r>
            <a:r>
              <a:rPr lang="en-US" sz="2600" dirty="0" err="1" smtClean="0"/>
              <a:t>raport</a:t>
            </a:r>
            <a:r>
              <a:rPr lang="en-US" sz="2600" dirty="0" smtClean="0"/>
              <a:t> cu x</a:t>
            </a:r>
          </a:p>
          <a:p>
            <a:endParaRPr lang="en-US" sz="2600" dirty="0" smtClean="0"/>
          </a:p>
        </p:txBody>
      </p: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15" y="1273181"/>
            <a:ext cx="1153645" cy="6994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88737" y="4190002"/>
            <a:ext cx="276279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76409" y="3636001"/>
            <a:ext cx="12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zoom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6145" y="5168856"/>
            <a:ext cx="2670215" cy="120032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= </a:t>
            </a:r>
            <a:r>
              <a:rPr lang="en-US" dirty="0" smtClean="0">
                <a:solidFill>
                  <a:schemeClr val="accent6"/>
                </a:solidFill>
              </a:rPr>
              <a:t>(-1)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1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25</a:t>
            </a:r>
            <a:r>
              <a:rPr lang="en-US" dirty="0" smtClean="0"/>
              <a:t> +</a:t>
            </a:r>
          </a:p>
          <a:p>
            <a:r>
              <a:rPr lang="en-US" dirty="0"/>
              <a:t>+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79646"/>
                </a:solidFill>
              </a:rPr>
              <a:t>(-2)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2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66</a:t>
            </a:r>
            <a:r>
              <a:rPr lang="en-US" dirty="0" smtClean="0"/>
              <a:t> +</a:t>
            </a:r>
          </a:p>
          <a:p>
            <a:r>
              <a:rPr lang="en-US" dirty="0" smtClean="0"/>
              <a:t>+  </a:t>
            </a:r>
            <a:r>
              <a:rPr lang="en-US" dirty="0" smtClean="0">
                <a:solidFill>
                  <a:srgbClr val="F79646"/>
                </a:solidFill>
              </a:rPr>
              <a:t>(-1)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0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0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6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F79646"/>
                </a:solidFill>
              </a:rPr>
              <a:t>1</a:t>
            </a:r>
            <a:r>
              <a:rPr lang="en-US" dirty="0" smtClean="0"/>
              <a:t> * </a:t>
            </a:r>
            <a:r>
              <a:rPr lang="en-US" dirty="0" smtClean="0">
                <a:solidFill>
                  <a:srgbClr val="008000"/>
                </a:solidFill>
              </a:rPr>
              <a:t>121</a:t>
            </a:r>
          </a:p>
          <a:p>
            <a:r>
              <a:rPr lang="en-US" dirty="0" smtClean="0"/>
              <a:t>= </a:t>
            </a:r>
            <a:r>
              <a:rPr lang="en-US" dirty="0" smtClean="0">
                <a:solidFill>
                  <a:srgbClr val="0000FF"/>
                </a:solidFill>
              </a:rPr>
              <a:t>278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2524" y="2089590"/>
            <a:ext cx="166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olosescul</a:t>
            </a:r>
            <a:r>
              <a:rPr lang="en-US" dirty="0" smtClean="0"/>
              <a:t> </a:t>
            </a:r>
            <a:r>
              <a:rPr lang="en-US" dirty="0" err="1" smtClean="0"/>
              <a:t>filtrul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Sobel</a:t>
            </a:r>
            <a:r>
              <a:rPr lang="en-US" dirty="0" smtClean="0"/>
              <a:t> vertical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249933" y="4101797"/>
            <a:ext cx="0" cy="1067059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84" y="5345661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-840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Calculul gradientului unei 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64" grpId="0" animBg="1"/>
      <p:bldP spid="67" grpId="0"/>
      <p:bldP spid="5" grpId="0"/>
      <p:bldP spid="12" grpId="0" animBg="1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157092"/>
              </p:ext>
            </p:extLst>
          </p:nvPr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60662"/>
              </p:ext>
            </p:extLst>
          </p:nvPr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19075" y="5010087"/>
            <a:ext cx="1067279" cy="369332"/>
          </a:xfrm>
          <a:prstGeom prst="rect">
            <a:avLst/>
          </a:prstGeom>
          <a:noFill/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alori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14800" y="4992448"/>
            <a:ext cx="1395725" cy="36933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alori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90601" y="4997349"/>
            <a:ext cx="1395725" cy="369332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alori</a:t>
            </a:r>
            <a:r>
              <a:rPr lang="en-US" dirty="0" smtClean="0"/>
              <a:t> </a:t>
            </a:r>
            <a:r>
              <a:rPr lang="en-US" dirty="0" err="1" smtClean="0"/>
              <a:t>mici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57513" y="3492949"/>
            <a:ext cx="528841" cy="1504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97160" y="2957344"/>
            <a:ext cx="315356" cy="2040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98119" y="2828954"/>
            <a:ext cx="943978" cy="216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8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3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973" y="5416445"/>
            <a:ext cx="4092708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4-12-09 at 12.27.4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93" y="4740911"/>
            <a:ext cx="2627408" cy="1994587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153125"/>
              </p:ext>
            </p:extLst>
          </p:nvPr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85636"/>
              </p:ext>
            </p:extLst>
          </p:nvPr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6154043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16597"/>
              </p:ext>
            </p:extLst>
          </p:nvPr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440786"/>
              </p:ext>
            </p:extLst>
          </p:nvPr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578890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rientarea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09 at 12.2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85" y="1898200"/>
            <a:ext cx="2643429" cy="1986577"/>
          </a:xfrm>
          <a:prstGeom prst="rect">
            <a:avLst/>
          </a:prstGeom>
        </p:spPr>
      </p:pic>
      <p:pic>
        <p:nvPicPr>
          <p:cNvPr id="6" name="Picture 5" descr="Screen shot 2014-12-09 at 12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1890189"/>
            <a:ext cx="2659450" cy="1994588"/>
          </a:xfrm>
          <a:prstGeom prst="rect">
            <a:avLst/>
          </a:prstGeom>
        </p:spPr>
      </p:pic>
      <p:pic>
        <p:nvPicPr>
          <p:cNvPr id="10" name="Picture 9" descr="Screen shot 2014-12-09 at 12.3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" y="1898200"/>
            <a:ext cx="2603377" cy="198657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95" y="3895922"/>
            <a:ext cx="368775" cy="64535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80" y="3900457"/>
            <a:ext cx="368775" cy="695643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16200000">
            <a:off x="5841296" y="1853137"/>
            <a:ext cx="533041" cy="5587463"/>
          </a:xfrm>
          <a:prstGeom prst="leftBrace">
            <a:avLst>
              <a:gd name="adj1" fmla="val 8333"/>
              <a:gd name="adj2" fmla="val 50281"/>
            </a:avLst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014-12-09 at 12.27.5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2" y="4872695"/>
            <a:ext cx="2620936" cy="1969625"/>
          </a:xfrm>
          <a:prstGeom prst="rect">
            <a:avLst/>
          </a:prstGeom>
        </p:spPr>
      </p:pic>
      <p:pic>
        <p:nvPicPr>
          <p:cNvPr id="18" name="Picture 17" descr="Screen shot 2014-12-09 at 12.44.1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97" y="4872695"/>
            <a:ext cx="2620936" cy="1938237"/>
          </a:xfrm>
          <a:prstGeom prst="rect">
            <a:avLst/>
          </a:prstGeom>
        </p:spPr>
      </p:pic>
      <p:pic>
        <p:nvPicPr>
          <p:cNvPr id="21" name="Picture 2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054" y="5075620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Screen shot 2014-12-09 at 12.28.00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34" y="4872695"/>
            <a:ext cx="2540558" cy="193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700" y="5530517"/>
            <a:ext cx="1346456" cy="120032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[0, 90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r>
              <a:rPr lang="en-US" dirty="0" smtClean="0">
                <a:solidFill>
                  <a:srgbClr val="00FFFF"/>
                </a:solidFill>
              </a:rPr>
              <a:t>[90</a:t>
            </a:r>
            <a:r>
              <a:rPr lang="en-US" baseline="30000" dirty="0" smtClean="0">
                <a:solidFill>
                  <a:srgbClr val="00FFFF"/>
                </a:solidFill>
              </a:rPr>
              <a:t>0</a:t>
            </a:r>
            <a:r>
              <a:rPr lang="en-US" dirty="0" smtClean="0">
                <a:solidFill>
                  <a:srgbClr val="00FFFF"/>
                </a:solidFill>
              </a:rPr>
              <a:t>, 180</a:t>
            </a:r>
            <a:r>
              <a:rPr lang="en-US" baseline="30000" dirty="0" smtClean="0">
                <a:solidFill>
                  <a:srgbClr val="00FFFF"/>
                </a:solidFill>
              </a:rPr>
              <a:t>o</a:t>
            </a:r>
            <a:r>
              <a:rPr lang="en-US" dirty="0" smtClean="0">
                <a:solidFill>
                  <a:srgbClr val="00FFFF"/>
                </a:solidFill>
              </a:rPr>
              <a:t>]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[180</a:t>
            </a:r>
            <a:r>
              <a:rPr lang="en-US" baseline="30000" dirty="0" smtClean="0">
                <a:solidFill>
                  <a:srgbClr val="00FF00"/>
                </a:solidFill>
              </a:rPr>
              <a:t>o</a:t>
            </a:r>
            <a:r>
              <a:rPr lang="en-US" dirty="0" smtClean="0">
                <a:solidFill>
                  <a:srgbClr val="00FF00"/>
                </a:solidFill>
              </a:rPr>
              <a:t>, 270</a:t>
            </a:r>
            <a:r>
              <a:rPr lang="en-US" baseline="30000" dirty="0" smtClean="0">
                <a:solidFill>
                  <a:srgbClr val="00FF00"/>
                </a:solidFill>
              </a:rPr>
              <a:t>o</a:t>
            </a:r>
            <a:r>
              <a:rPr lang="en-US" dirty="0" smtClean="0">
                <a:solidFill>
                  <a:srgbClr val="00FF00"/>
                </a:solidFill>
              </a:rPr>
              <a:t>]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[270</a:t>
            </a:r>
            <a:r>
              <a:rPr lang="en-US" baseline="30000" dirty="0" smtClean="0">
                <a:solidFill>
                  <a:srgbClr val="FFFF00"/>
                </a:solidFill>
              </a:rPr>
              <a:t>o</a:t>
            </a:r>
            <a:r>
              <a:rPr lang="en-US" dirty="0" smtClean="0">
                <a:solidFill>
                  <a:srgbClr val="FFFF00"/>
                </a:solidFill>
              </a:rPr>
              <a:t>, 360</a:t>
            </a:r>
            <a:r>
              <a:rPr lang="en-US" baseline="30000" dirty="0" smtClean="0">
                <a:solidFill>
                  <a:srgbClr val="FFFF00"/>
                </a:solidFill>
              </a:rPr>
              <a:t>o</a:t>
            </a:r>
            <a:r>
              <a:rPr lang="en-US" dirty="0">
                <a:solidFill>
                  <a:srgbClr val="FFFF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96058" y="4971513"/>
            <a:ext cx="830978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[0, 90</a:t>
            </a:r>
            <a:r>
              <a:rPr lang="en-US" sz="1600" baseline="30000" dirty="0" smtClean="0">
                <a:solidFill>
                  <a:srgbClr val="FF0000"/>
                </a:solidFill>
              </a:rPr>
              <a:t>o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4077" y="4935662"/>
            <a:ext cx="94072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FFFF"/>
                </a:solidFill>
              </a:rPr>
              <a:t>[90</a:t>
            </a:r>
            <a:r>
              <a:rPr lang="en-US" sz="1400" baseline="30000" dirty="0" smtClean="0">
                <a:solidFill>
                  <a:srgbClr val="00FFFF"/>
                </a:solidFill>
              </a:rPr>
              <a:t>o</a:t>
            </a:r>
            <a:r>
              <a:rPr lang="en-US" sz="1400" dirty="0" smtClean="0">
                <a:solidFill>
                  <a:srgbClr val="00FFFF"/>
                </a:solidFill>
              </a:rPr>
              <a:t>,180</a:t>
            </a:r>
            <a:r>
              <a:rPr lang="en-US" sz="1400" baseline="30000" dirty="0" smtClean="0">
                <a:solidFill>
                  <a:srgbClr val="00FFFF"/>
                </a:solidFill>
              </a:rPr>
              <a:t>o</a:t>
            </a:r>
            <a:r>
              <a:rPr lang="en-US" sz="1400" dirty="0" smtClean="0">
                <a:solidFill>
                  <a:srgbClr val="00FFFF"/>
                </a:solidFill>
              </a:rPr>
              <a:t>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22721" y="6456380"/>
            <a:ext cx="972081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FF00"/>
                </a:solidFill>
              </a:rPr>
              <a:t>[180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,270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96847" y="6456380"/>
            <a:ext cx="1008248" cy="292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00FF00"/>
                </a:solidFill>
              </a:rPr>
              <a:t>[270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,360</a:t>
            </a:r>
            <a:r>
              <a:rPr lang="en-US" sz="1300" baseline="30000" dirty="0" smtClean="0">
                <a:solidFill>
                  <a:srgbClr val="00FF00"/>
                </a:solidFill>
              </a:rPr>
              <a:t>o</a:t>
            </a:r>
            <a:r>
              <a:rPr lang="en-US" sz="1300" dirty="0" smtClean="0">
                <a:solidFill>
                  <a:srgbClr val="00FF00"/>
                </a:solidFill>
              </a:rPr>
              <a:t>]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89843"/>
              </p:ext>
            </p:extLst>
          </p:nvPr>
        </p:nvGraphicFramePr>
        <p:xfrm>
          <a:off x="4505095" y="9838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686354" y="11881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</a:t>
            </a:r>
            <a:r>
              <a:rPr lang="en-US" b="1" baseline="-25000" dirty="0" err="1" smtClean="0"/>
              <a:t>x</a:t>
            </a:r>
            <a:r>
              <a:rPr lang="en-US" b="1" dirty="0" smtClean="0"/>
              <a:t> = </a:t>
            </a:r>
            <a:endParaRPr lang="en-US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45094"/>
              </p:ext>
            </p:extLst>
          </p:nvPr>
        </p:nvGraphicFramePr>
        <p:xfrm>
          <a:off x="7339585" y="940401"/>
          <a:ext cx="10025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180"/>
                <a:gridCol w="334180"/>
                <a:gridCol w="334180"/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520844" y="1144720"/>
            <a:ext cx="6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/>
              <a:t>y</a:t>
            </a:r>
            <a:r>
              <a:rPr lang="en-US" b="1" dirty="0" smtClean="0"/>
              <a:t> = </a:t>
            </a:r>
            <a:endParaRPr lang="en-US" b="1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1054" y="3900457"/>
            <a:ext cx="260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imaginea</a:t>
            </a:r>
            <a:r>
              <a:rPr lang="en-US" dirty="0" smtClean="0"/>
              <a:t>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295581" y="160454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48772" t="2193" r="5710" b="50317"/>
          <a:stretch>
            <a:fillRect/>
          </a:stretch>
        </p:blipFill>
        <p:spPr bwMode="auto">
          <a:xfrm>
            <a:off x="6201942" y="1604540"/>
            <a:ext cx="2555875" cy="23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0" y="4122315"/>
            <a:ext cx="1612900" cy="977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12" y="4122315"/>
            <a:ext cx="1612900" cy="1066800"/>
          </a:xfrm>
          <a:prstGeom prst="rect">
            <a:avLst/>
          </a:prstGeom>
        </p:spPr>
      </p:pic>
      <p:pic>
        <p:nvPicPr>
          <p:cNvPr id="12" name="Picture 2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7" cstate="print"/>
          <a:srcRect l="33582"/>
          <a:stretch/>
        </p:blipFill>
        <p:spPr bwMode="auto">
          <a:xfrm>
            <a:off x="6078462" y="4117467"/>
            <a:ext cx="2718293" cy="73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201942" y="4906164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395" y="1755986"/>
            <a:ext cx="4299706" cy="343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4515169" y="1755986"/>
            <a:ext cx="4417924" cy="345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65163" y="5237088"/>
            <a:ext cx="320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magine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42210" y="5799859"/>
            <a:ext cx="371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dirty="0" err="1" smtClean="0"/>
              <a:t>uchiile</a:t>
            </a:r>
            <a:r>
              <a:rPr lang="en-US" dirty="0" smtClean="0"/>
              <a:t>, </a:t>
            </a:r>
            <a:r>
              <a:rPr lang="en-US" dirty="0" err="1" smtClean="0"/>
              <a:t>conturul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-84049"/>
            <a:ext cx="8229600" cy="1143000"/>
          </a:xfrm>
        </p:spPr>
        <p:txBody>
          <a:bodyPr/>
          <a:lstStyle/>
          <a:p>
            <a:r>
              <a:rPr lang="en-US" dirty="0" err="1" smtClean="0"/>
              <a:t>Calculul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19830" y="5257855"/>
            <a:ext cx="274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Magnitudinea</a:t>
            </a:r>
            <a:r>
              <a:rPr lang="en-US" dirty="0" smtClean="0"/>
              <a:t> </a:t>
            </a:r>
            <a:r>
              <a:rPr lang="en-US" dirty="0" err="1" smtClean="0"/>
              <a:t>gradientului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40" y="1974418"/>
            <a:ext cx="8229600" cy="1994844"/>
          </a:xfrm>
        </p:spPr>
        <p:txBody>
          <a:bodyPr/>
          <a:lstStyle/>
          <a:p>
            <a:pPr marL="514350" indent="-514350">
              <a:buNone/>
              <a:defRPr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 marL="514350" indent="-514350">
              <a:buFont typeface="Arial" pitchFamily="34" charset="0"/>
              <a:buNone/>
              <a:defRPr/>
            </a:pP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err="1" smtClean="0"/>
              <a:t>Ce</a:t>
            </a:r>
            <a:r>
              <a:rPr lang="en-US" sz="2800" dirty="0" smtClean="0"/>
              <a:t> se </a:t>
            </a:r>
            <a:r>
              <a:rPr lang="en-US" sz="2800" dirty="0" err="1" smtClean="0"/>
              <a:t>întâmplă</a:t>
            </a:r>
            <a:r>
              <a:rPr lang="en-US" sz="2800" dirty="0" smtClean="0"/>
              <a:t> </a:t>
            </a:r>
            <a:r>
              <a:rPr lang="en-US" sz="2800" dirty="0" err="1" smtClean="0"/>
              <a:t>dacă</a:t>
            </a:r>
            <a:r>
              <a:rPr lang="en-US" sz="2800" dirty="0" smtClean="0"/>
              <a:t> </a:t>
            </a:r>
            <a:r>
              <a:rPr lang="en-US" sz="2800" dirty="0" err="1" smtClean="0"/>
              <a:t>avem</a:t>
            </a:r>
            <a:r>
              <a:rPr lang="en-US" sz="2800" dirty="0" smtClean="0"/>
              <a:t> un </a:t>
            </a:r>
            <a:r>
              <a:rPr lang="en-US" sz="2800" dirty="0" err="1" smtClean="0"/>
              <a:t>filtru</a:t>
            </a:r>
            <a:r>
              <a:rPr lang="en-US" sz="2800" dirty="0" smtClean="0"/>
              <a:t> de </a:t>
            </a:r>
            <a:r>
              <a:rPr lang="en-US" sz="2800" dirty="0" err="1" smtClean="0"/>
              <a:t>netezire</a:t>
            </a:r>
            <a:r>
              <a:rPr lang="en-US" sz="2800" dirty="0" smtClean="0"/>
              <a:t> care nu </a:t>
            </a:r>
            <a:r>
              <a:rPr lang="en-US" sz="2800" dirty="0" err="1" smtClean="0"/>
              <a:t>este</a:t>
            </a:r>
            <a:r>
              <a:rPr lang="en-US" sz="2800" dirty="0" smtClean="0"/>
              <a:t> </a:t>
            </a:r>
            <a:r>
              <a:rPr lang="en-US" sz="2800" dirty="0" err="1" smtClean="0"/>
              <a:t>normalizat</a:t>
            </a:r>
            <a:r>
              <a:rPr lang="en-US" sz="2800" dirty="0" smtClean="0"/>
              <a:t> (</a:t>
            </a:r>
            <a:r>
              <a:rPr lang="en-US" sz="2800" dirty="0" err="1" smtClean="0"/>
              <a:t>suma</a:t>
            </a:r>
            <a:r>
              <a:rPr lang="en-US" sz="2800" dirty="0" smtClean="0"/>
              <a:t> </a:t>
            </a:r>
            <a:r>
              <a:rPr lang="en-US" sz="2800" dirty="0" err="1" smtClean="0"/>
              <a:t>elementelor</a:t>
            </a:r>
            <a:r>
              <a:rPr lang="en-US" sz="2800" dirty="0" smtClean="0"/>
              <a:t> nu </a:t>
            </a:r>
            <a:r>
              <a:rPr lang="en-US" sz="2800" dirty="0" err="1" smtClean="0"/>
              <a:t>este</a:t>
            </a:r>
            <a:r>
              <a:rPr lang="en-US" sz="2800" dirty="0" smtClean="0"/>
              <a:t> 1) ?</a:t>
            </a:r>
          </a:p>
          <a:p>
            <a:pPr>
              <a:buFontTx/>
              <a:buNone/>
              <a:defRPr/>
            </a:pPr>
            <a:endParaRPr lang="en-US" sz="1400" dirty="0" smtClean="0"/>
          </a:p>
          <a:p>
            <a:pPr>
              <a:buFontTx/>
              <a:buNone/>
              <a:defRPr/>
            </a:pP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/>
              <a:t>cursul</a:t>
            </a:r>
            <a:r>
              <a:rPr lang="en-US" sz="4400" dirty="0"/>
              <a:t> </a:t>
            </a:r>
            <a:r>
              <a:rPr lang="en-US" sz="4400" dirty="0" err="1"/>
              <a:t>trecut</a:t>
            </a:r>
            <a:endParaRPr lang="en-US" sz="44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0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23198" y="5354088"/>
            <a:ext cx="204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inițială</a:t>
            </a:r>
            <a:r>
              <a:rPr lang="en-US" dirty="0" smtClean="0"/>
              <a:t> 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4425" y="5399464"/>
            <a:ext cx="231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</a:t>
            </a:r>
            <a:r>
              <a:rPr lang="en-US" dirty="0" err="1" smtClean="0"/>
              <a:t>filtrată</a:t>
            </a:r>
            <a:r>
              <a:rPr lang="en-US" dirty="0" smtClean="0"/>
              <a:t> f * I</a:t>
            </a:r>
            <a:endParaRPr lang="en-US" dirty="0"/>
          </a:p>
        </p:txBody>
      </p:sp>
      <p:pic>
        <p:nvPicPr>
          <p:cNvPr id="14" name="Picture 13" descr="bol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5" y="2041646"/>
            <a:ext cx="4311262" cy="31090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2819400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</a:t>
            </a:r>
            <a:r>
              <a:rPr lang="en-US" sz="5000" dirty="0" smtClean="0"/>
              <a:t>*I=?</a:t>
            </a:r>
            <a:endParaRPr lang="en-US" sz="5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/>
              <a:t>Recapitulare</a:t>
            </a:r>
            <a:r>
              <a:rPr lang="en-US" sz="4400" dirty="0"/>
              <a:t> – </a:t>
            </a: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bolt_f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8" y="2041646"/>
            <a:ext cx="4311262" cy="3109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" y="1066800"/>
            <a:ext cx="52333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MATLAB:</a:t>
            </a:r>
            <a:r>
              <a:rPr lang="en-US" sz="2400" dirty="0" smtClean="0"/>
              <a:t> f = 1/4*ones(3,3);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F = </a:t>
            </a:r>
            <a:r>
              <a:rPr lang="en-US" sz="2400" dirty="0" err="1" smtClean="0"/>
              <a:t>imfilter</a:t>
            </a:r>
            <a:r>
              <a:rPr lang="en-US" sz="2400" dirty="0" smtClean="0"/>
              <a:t>(</a:t>
            </a:r>
            <a:r>
              <a:rPr lang="en-US" sz="2400" dirty="0" err="1" smtClean="0"/>
              <a:t>I,f</a:t>
            </a:r>
            <a:r>
              <a:rPr lang="en-US" sz="2400" dirty="0" smtClean="0"/>
              <a:t>); </a:t>
            </a:r>
            <a:r>
              <a:rPr lang="en-US" sz="2400" dirty="0" err="1" smtClean="0"/>
              <a:t>imshow</a:t>
            </a:r>
            <a:r>
              <a:rPr lang="en-US" sz="2400" dirty="0" smtClean="0"/>
              <a:t>(F);</a:t>
            </a:r>
          </a:p>
          <a:p>
            <a:endParaRPr lang="en-US" sz="2400" dirty="0"/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10978"/>
              </p:ext>
            </p:extLst>
          </p:nvPr>
        </p:nvGraphicFramePr>
        <p:xfrm>
          <a:off x="5365750" y="1249363"/>
          <a:ext cx="3014663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68" name="Equation" r:id="rId6" imgW="1524000" imgH="774700" progId="Equation.3">
                  <p:embed/>
                </p:oleObj>
              </mc:Choice>
              <mc:Fallback>
                <p:oleObj name="Equation" r:id="rId6" imgW="15240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0" y="1249363"/>
                        <a:ext cx="3014663" cy="154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7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526"/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8.625"/>
  <p:tag name="PICTUREFILESIZE" val="2718"/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390"/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9.375"/>
  <p:tag name="PICTUREFILESIZE" val="2054"/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0.5"/>
  <p:tag name="PICTUREFILESIZE" val="526"/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lde{f}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52.25"/>
  <p:tag name="PICTUREFILESIZE" val="790"/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16916</TotalTime>
  <Words>2650</Words>
  <Application>Microsoft Macintosh PowerPoint</Application>
  <PresentationFormat>On-screen Show (4:3)</PresentationFormat>
  <Paragraphs>700</Paragraphs>
  <Slides>77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Calibri</vt:lpstr>
      <vt:lpstr>Calibri (Body)</vt:lpstr>
      <vt:lpstr>Courier New</vt:lpstr>
      <vt:lpstr>ＭＳ Ｐゴシック</vt:lpstr>
      <vt:lpstr>Times</vt:lpstr>
      <vt:lpstr>Times New Roman</vt:lpstr>
      <vt:lpstr>Arial</vt:lpstr>
      <vt:lpstr>Office Theme</vt:lpstr>
      <vt:lpstr>Equation</vt:lpstr>
      <vt:lpstr>Bitmap Image</vt:lpstr>
      <vt:lpstr>Concepte și aplicații în  Vederea Artificială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Găsirea şabloanelor (template matching)</vt:lpstr>
      <vt:lpstr>Găsirea şabloanelor - exemplu</vt:lpstr>
      <vt:lpstr>Găsirea şabloanelor - exemplu</vt:lpstr>
      <vt:lpstr>Găsirea şabloanelor - exemplu</vt:lpstr>
      <vt:lpstr>Găsirea şabloanelor - exemplu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Redimensionarea imaginilor</vt:lpstr>
      <vt:lpstr>PowerPoint Presentation</vt:lpstr>
      <vt:lpstr>Algoritm pentru micşorarea imaginilor cu factor 2</vt:lpstr>
      <vt:lpstr>PowerPoint Presentation</vt:lpstr>
      <vt:lpstr>Rezultate - zoom</vt:lpstr>
      <vt:lpstr>Algoritm pentru micşorarea imaginilor cu factor 2 cu filtrare Gaussiană</vt:lpstr>
      <vt:lpstr>PowerPoint Presentation</vt:lpstr>
      <vt:lpstr>PowerPoint Presentation</vt:lpstr>
      <vt:lpstr>Versus...</vt:lpstr>
      <vt:lpstr>Filtrare Gaussiană</vt:lpstr>
      <vt:lpstr>PowerPoint Presentation</vt:lpstr>
      <vt:lpstr>Mărirea imaginilor</vt:lpstr>
      <vt:lpstr>Interpolarea imaginilor</vt:lpstr>
      <vt:lpstr>PowerPoint Presentation</vt:lpstr>
      <vt:lpstr>PowerPoint Presentation</vt:lpstr>
      <vt:lpstr>PowerPoint Presentation</vt:lpstr>
      <vt:lpstr>Filtre de reconstrucție</vt:lpstr>
      <vt:lpstr>PowerPoint Presentation</vt:lpstr>
      <vt:lpstr>Gradienți &amp; muchii</vt:lpstr>
      <vt:lpstr>Detectarea muchiilor </vt:lpstr>
      <vt:lpstr>Cum se formează muchiile?</vt:lpstr>
      <vt:lpstr>Muchii/gradienți şi invarianță</vt:lpstr>
      <vt:lpstr>Derivate şi muchii</vt:lpstr>
      <vt:lpstr>Derivata unei funcții</vt:lpstr>
      <vt:lpstr>Derivate şi muchii</vt:lpstr>
      <vt:lpstr>Calculul derivatelor prin  corelație/convoluție</vt:lpstr>
      <vt:lpstr>Calculul derivatelor prin  corelație/convoluție</vt:lpstr>
      <vt:lpstr>Derivatele parțiale ale unei imagini</vt:lpstr>
      <vt:lpstr>Filtre Sobel</vt:lpstr>
      <vt:lpstr>Alte filtre pentru diferențe finite</vt:lpstr>
      <vt:lpstr>Gradientul unei imagini</vt:lpstr>
      <vt:lpstr>Calculul gradientului unei imagini</vt:lpstr>
      <vt:lpstr>PowerPoint Presentation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  <vt:lpstr>Calculul gradientului unei imagini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Cursul 3</dc:title>
  <dc:creator>Bogdan Alexe</dc:creator>
  <cp:lastModifiedBy>Microsoft Office User</cp:lastModifiedBy>
  <cp:revision>190</cp:revision>
  <dcterms:created xsi:type="dcterms:W3CDTF">2014-10-01T07:52:01Z</dcterms:created>
  <dcterms:modified xsi:type="dcterms:W3CDTF">2017-10-18T13:37:29Z</dcterms:modified>
</cp:coreProperties>
</file>